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5B0AAA6-EAE8-4EB4-AFA4-64B7A5C7E6F5}">
  <a:tblStyle styleId="{C5B0AAA6-EAE8-4EB4-AFA4-64B7A5C7E6F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673F65F-D1C0-4A1E-9AF3-B0992A8835AD}"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5d928d73e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75d928d73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ba36209ebe_0_1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ba36209ebe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ba36209ebe_0_2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ba36209ebe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ba36209ebe_0_2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ba36209ebe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ba36209ebe_0_2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ba36209ebe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ba36209ebe_0_2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ba36209ebe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9209a50320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9209a5032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9209a50320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9209a50320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75d928d73e_0_3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75d928d73e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dd3c3cb975_0_4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dd3c3cb975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92de93cd39_1_1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92de93cd39_1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92de93cd39_1_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92de93cd39_1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92de93cd39_1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92de93cd39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8/24/2025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 idea development, line drawing, carving, printing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zhvillimi i ideve, vizatimi i linjës, gdhendja, printimi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የክህሎት ግንባታ, የሃሳብ እድገት, የመስመር ላይ ስዕል, ቅርጻቅር, ማተም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 تطوير الأفكار، الرسم الخطي، النحت، الطباعة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 գաղափարի զարգացում, գծանկար, փորագրություն, տպագրություն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Construcció d'habilitats, desenvolupament d'idees, dibuix de línies, talla, impressió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技能培养、创意开发、线条画、雕刻、印刷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Vaardigheden ontwikkelen, ideeën ontwikkelen, lijntekenen, snijden, drukken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مهارت‌سازی، توسعه ایده، طراحی خط، کنده‌کاری، چاپ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 développement d'idées, dessin au trait, sculpture, impression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 Ideenentwicklung, Strichzeichnung, Schnitzen, Drucken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 વિચાર વિકાસ, રેખા ચિત્ર, કોતરણી, પ્રિન્ટીંગ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निर्माण, विचार विकास, रेखाचित्र, नक्काशी, मुद्रण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competenze, sviluppo di idee, disegno lineare, intaglio, stampa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スキル構築、アイデア開発、線画、彫刻、印刷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개발, 아이디어 개발, 선 그리기, 조각, 인쇄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 pêşkeftina ramanê, xêzkirina xetê, xêzkirin,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Pembinaan kemahiran, pembangunan idea, lukisan garisan, ukiran, percetakan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നൈപുണ്യ വികസനം, ആശയ വികസനം, ലൈൻ ഡ്രോയിംഗ്, കൊത്തുപണി, പ്രിൻ്റിംഗ്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 विचार विकास, रेखाचित्र, नक्काशी, मुद्रण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 جوړول، د مفکورې پراختیا، د کرښې رسمول، نقاشي، چاپ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 desenvolvimento de ideias, desenho linear, escultura, impressão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 ਵਿਚਾਰ ਵਿਕਾਸ, ਲਾਈਨ ਡਰਾਇੰਗ, ਨੱਕਾਸ਼ੀ, ਛਪਾਈ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разработка идей, рисование линий, резьба, печать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Изградња вештина, развој идеја, цртање линија, резбарење, штампа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 kobcinta fikradda, sawiridda xarriiqda, xarrigga, daabacaadda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 desarrollo de ideas, dibujo lineal, tallado, impresión.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Wangunan kaahlian, ngembangkeun ide, gambar garis, ukiran, percetakan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 ukuzaji wa wazo, kuchora mstari, kuchonga, uchapishaji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Kompetensbyggande, idéutveckling, linjeteckning, snideri, tryck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 pagbuo ng ideya, pagguhit ng linya, pag-ukit, pag-print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உருவாக்கம், யோசனை மேம்பாடு, வரி வரைதல், செதுக்குதல், அச்சிடுதல்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การเสริมสร้างทักษะ การพัฒนาความคิด การวาดเส้น การแกะสลัก การพิมพ์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 fikir geliştirme, çizgi çizme, oyma, baskı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розвиток ідеї, малювання, різьблення, друк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مہارت کی تعمیر، خیال کی ترقی، لائن ڈرائنگ، نقش و نگار، پرنٹنگ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phát triển ý tưởng, vẽ đường nét, chạm khắc, in ấn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92de93cd39_1_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92de93cd39_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8/24/2025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Quality of carving: Carve with crisp contour, using a wide variety of line widths and shapes. Quality of printing: Hand in your best three prints. Create clean lines, crisp edges, solid darks and clean whites. Print with careful alignment, and consistency between prints. Composition: Create prints that are complete and full. Make sure you have a non-central composition and a balance of light areas and dark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Cilësia e gdhendjes: Gdhendni me kontur të qartë, duke përdorur një shumëllojshmëri të gjerë të gjerësisë dhe formave të linjave. Cilësia e printimit: Jepni tre printimet tuaja më të mira. Krijoni vija të pastra, skaje të qarta, të errëta të forta dhe të bardha të pastra. Printoni me shtrirje të kujdesshme dhe konsistencë midis printimeve. Përbërja: Krijoni printime të plota dhe të plota. Sigurohuni që të keni një përbërje jo qendrore dhe një ekuilibër të zonave të lehta dhe zonave të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የቅርጻ ቅርጽ ጥራት፡ ብዙ አይነት የመስመር ስፋቶችን እና ቅርጾችን በመጠቀም ጥርት ባለ ኮንቱር ይቀርጹ። የህትመት ጥራት፡ የእርስዎን ምርጥ ሶስት ህትመቶች ያስገቡ። ንጹህ መስመሮችን, ጥርት ያለ ጠርዞችን, ጠንካራ ጨለማዎችን እና ንጹህ ነጭዎችን ይፍጠሩ. በጥንቃቄ ያትሙ፣ እና በህትመቶች መካከል ወጥነት ያለው። ቅንብር፡ የተሟሉ እና የተሞሉ ህትመቶችን ይፍጠሩ። ማዕከላዊ ያልሆነ ቅንብር እና የብርሃን ቦታዎች እና ጨለማ ቦታዎች ሚዛን መኖሩን ያረጋግጡ.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جودة النحت: انحت بخطوط واضحة، باستخدام مجموعة متنوعة من خطوط العرض والأشكال. جودة الطباعة: قدّم أفضل ثلاث مطبوعات لديك. ابتكر خطوطًا واضحة، وحوافًا واضحة، ودرجات داكنة ثابتة، وبيضاء صافية. اطبع بمحاذاة دقيقة، وتناسق بين المطبوعات. التركيب: ابتكر مطبوعات كاملة وواضحة. تأكد من وجود تركيب غير مركزي، وتوازن بين المناطق الفاتحة والداكنة.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Փորագրության որակը. փորագրեք պարզ եզրագծով, օգտագործելով գծերի լայնության և ձևերի լայն տեսականի: Տպագրության որակ. Տրամադրեք ձեր լավագույն երեք տպագրությունները: Ստեղծեք մաքուր գծեր, հստակ եզրեր, ամուր մուգ և մաքուր սպիտակ: Տպեք զգույշ հավասարեցմամբ և տպումների միջև հետևողականությամբ: Կազմը. Ստեղծեք ամբողջական և ամբողջական տպագրություններ: Համոզվեք, որ դուք ունեք ոչ կենտրոնական կազմ և հավասարակշռված լույսի և մութ տարածքների միջև: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Qualitat de la talla: talla amb un contorn nítid, utilitzant una gran varietat d'amples i formes de línia. Qualitat d'impressió: lliura les tres millors impressions. Crea línies netes, vores nítides, foscos sòlids i blancs nets. Imprimiu amb una alineació acurada i coherència entre impressions. Composició: Crea impressions completes i plenes. Assegureu-vos de tenir una composició no central i un equilibri de zones clares i zones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雕刻质量：轮廓清晰，线条宽度和形状多样。印刷质量：提交三张最佳印刷品。线条清晰，边缘清晰，深色部分饱满，白色部分干净。印刷时仔细对齐，确保印刷品之间保持一致。构图：创作完整饱满的印刷品。确保构图不以中心为中心，明暗区域均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Kwaliteit van het snijwerk: Snij met een scherpe contour, met een breed scala aan lijnbreedtes en vormen. Kwaliteit van het drukwerk: Lever je drie beste afdrukken in. Creëer strakke lijnen, scherpe randen, effen donkere en heldere witte tinten. Druk af met een zorgvuldige uitlijning en consistentie tussen de afdrukken. Compositie: Zorg voor complete en volle afdrukken. Zorg voor een niet-centrale compositie en een goede balans tussen lichte en donkere delen.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کیفیت کنده کاری: حکاکی با کانتور واضح، با استفاده از طیف گسترده ای از عرض خطوط و اشکال. کیفیت چاپ: بهترین سه چاپ خود را تحویل دهید. خطوط تمیز، لبه های واضح، تیره های یکدست و سفیدهای تمیز ایجاد کنید. با تراز دقیق و سازگاری بین چاپ ها چاپ کنید. ترکیب: پرینت هایی ایجاد کنید که کامل و کامل باشند. مطمئن شوید که ترکیبی غیر مرکزی و تعادلی بین مناطق روشن و مناطق تاریک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Qualité de la gravure : sculptez avec des contours nets, en utilisant une grande variété de largeurs et de formes de lignes. Qualité de l’impression : remettez vos trois meilleures impressions. Créez des lignes nettes, des bords nets, des tons foncés unis et des blancs nets. Imprimez avec un alignement soigné et une cohérence entre les impressions. Composition : créez des impressions complètes et pleines. Assurez-vous d’avoir une composition non centrale et un équilibre entre les zones claires et les zones sombres.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Schnitzqualität: Schnitzen Sie mit scharfen Konturen und verwenden Sie eine große Auswahl an Linienbreiten und Formen. Druckqualität: Reichen Sie Ihre drei besten Ausdrucke ein. Achten Sie auf klare Linien, scharfe Kanten, satte dunkle und reine Weißtöne. Drucken Sie mit sorgfältiger Ausrichtung und Konsistenz zwischen den Ausdrucken. Komposition: Erstellen Sie vollständige und vollständige Ausdrucke. Achten Sie auf eine nicht-zentrale Komposition und ein ausgewogenes Verhältnis von hellen und dunklen Bereichen.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કોતરણીની ગુણવત્તા: ક્રિસ્પ કોન્ટૂર સાથે કોતરણી કરો, વિવિધ પ્રકારની રેખાની પહોળાઈ અને આકારોનો ઉપયોગ કરો. પ્રિન્ટિંગની ગુણવત્તા: તમારી શ્રેષ્ઠ ત્રણ પ્રિન્ટ આપો. સ્વચ્છ રેખાઓ, ચપળ કિનારીઓ, ઘન ઘાટા અને સ્વચ્છ સફેદ બનાવો. કાળજીપૂર્વક સંરેખણ અને પ્રિન્ટ વચ્ચે સુસંગતતા સાથે છાપો. રચના: સંપૂર્ણ અને સંપૂર્ણ પ્રિન્ટ્સ બનાવો. ખાતરી કરો કે તમારી પાસે બિન-કેન્દ્રીય રચના છે અને પ્રકાશ વિસ્તારો અને શ્યામ વિસ્તારોનું સંતુલન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नक्काशी की गुणवत्ता: विभिन्न प्रकार की रेखाओं की चौड़ाई और आकृतियों का उपयोग करते हुए, स्पष्ट रूपरेखा के साथ नक्काशी करें। मुद्रण की गुणवत्ता: अपने सर्वश्रेष्ठ तीन प्रिंट जमा करें। साफ़ रेखाएँ, स्पष्ट किनारे, ठोस गहरे रंग और साफ़ सफ़ेद रंग बनाएँ। प्रिंटों के बीच सावधानीपूर्वक संरेखण और एकरूपता के साथ प्रिंट करें। संरचना: ऐसे प्रिंट बनाएँ जो पूर्ण और पूर्ण हों। सुनिश्चित करें कि आपकी संरचना केंद्र से बाहर हो और हल्के क्षेत्रों और गहरे क्षेत्रों का संतुलन बना 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Qualità dell'incisione: intaglia con contorni netti, utilizzando un'ampia varietà di spessori e forme di linea. Qualità della stampa: consegna le tue tre stampe migliori. Crea linee pulite, bordi netti, scuri uniformi e bianchi puliti. Stampa con un allineamento accurato e coerenza tra le stampe. Composizione: crea stampe complete e piene. Assicurati di avere una composizione non centrale e un equilibrio tra aree chiare e aree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彫刻の質：幅広い線幅と形状を用いて、鮮明な輪郭を彫りましょう。印刷の質：最高の作品3点を提出してください。線は明瞭で、輪郭は鮮明で、暗部はしっかりと、白部は鮮明に表現してください。位置合わせに注意し、印刷物同士の一貫性を保ちましょう。構図：完成度の高い、充実した印刷物を作成してください。中心に偏りがなく、明るい部分と暗い部分のバランスが取れていることを確認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조각 품질: 다양한 선 폭과 모양을 사용하여 윤곽이 뚜렷하게 조각하세요. 인쇄 품질: 가장 좋은 인쇄물 세 장을 제출하세요. 깔끔한 선, 선명한 가장자리, 진한 색상, 깨끗한 흰색을 만드세요. 인쇄물 간의 정렬과 일관성을 신중하게 고려하여 인쇄하세요. 구도: 완전하고 풍성한 인쇄물을 제작하세요. 구도가 중앙에 치우치지 않고 밝은 부분과 어두운 부분이 균형을 이루도록 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Qalîteya xêzkirinê: Bi rêgezek hişk, bi karanîna cûrbecûr fireh û şekilên xetê, xêz bikin. Qalîteya çapkirinê: Sê çapên xwe yên çêtirîn bidin dest. Xetên paqij, keviyên hişk, tarîyên hişk û spîyên paqij biafirînin. Bi hevrêziya baldar, û bihevrebûna di navbera çapan de çap bikin. Pêkhatin: Çapên ku temam û tije ne biafirînin. Piştrast bikin ku we pêkhateyek ne-navendî û hevsengiya deverên ronahî û deverên tarî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Kualiti ukiran: Ukir dengan kontur yang tajam, menggunakan pelbagai jenis lebar dan bentuk garisan. Kualiti cetakan: Serahkan tiga cetakan terbaik anda. Cipta garisan bersih, tepi tajam, gelap pejal dan putih bersih. Cetak dengan penjajaran yang teliti, dan konsisten antara cetakan. Komposisi: Buat cetakan yang lengkap dan penuh. Pastikan anda mempunyai komposisi bukan pusat dan keseimbangan kawasan terang dan kawasan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കൊത്തുപണിയുടെ ഗുണമേന്മ: വൈവിധ്യമാർന്ന ലൈൻ വീതികളും ആകൃതികളും ഉപയോഗിച്ച് ക്രിസ്പ് കോണ്ടൂർ ഉപയോഗിച്ച് കൊത്തുപണി ചെയ്യുക. പ്രിൻ്റിംഗിൻ്റെ ഗുണനിലവാരം: നിങ്ങളുടെ മികച്ച മൂന്ന് പ്രിൻ്റുകൾ നൽകുക. വൃത്തിയുള്ള വരകൾ, ചടുലമായ അരികുകൾ, സോളിഡ് ഡാർക്ക്, ക്ലീൻ വൈറ്റ് എന്നിവ സൃഷ്ടിക്കുക. ശ്രദ്ധാപൂർവ്വം വിന്യാസം, പ്രിൻ്റുകൾ തമ്മിലുള്ള സ്ഥിരത എന്നിവ ഉപയോഗിച്ച് പ്രിൻ്റ് ചെയ്യുക. രചന: പൂർണ്ണവും പൂർണ്ണവുമായ പ്രിൻ്റുകൾ സൃഷ്ടിക്കുക. നിങ്ങൾക്ക് ഒരു നോൺ-സെൻട്രൽ കോമ്പോസിഷനും ലൈറ്റ് ഏരിയകളുടെയും ഇരുണ്ട പ്രദേശങ്ങളുടെയും ബാലൻസ് ഉണ്ടെന്ന് ഉറപ്പാക്കുക.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नक्काशीको गुणस्तर: रेखा चौडाइ र आकारहरूको एक विस्तृत विविधता प्रयोग गरी कुरकुरा कन्टूरको साथ नक्काशी गर्नुहोस्। प्रिन्टिङको गुणस्तर: तपाईंको उत्कृष्ट तीन प्रिन्टहरूमा हात दिनुहोस्। सफा रेखाहरू, कुरकुरा किनारहरू, ठोस गाढा र सफा सेतोहरू सिर्जना गर्नुहोस्। सावधानीपूर्वक पङ्क्तिबद्धता, र प्रिन्टहरू बीच स्थिरताको साथ छाप्नुहोस्। रचना: पूर्ण र पूर्ण प्रिन्टहरू सिर्जना गर्नुहोस्। सुनिश्चित गर्नुहोस् कि तपाईंसँग गैर-केन्द्रीय संरचना र प्रकाश क्षेत्र र अँध्यारो क्षेत्रहरूको सन्तुलन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کیفیت: د کریک کنټور سره نقشه کړئ، د پراخو ډولونو کرښو او شکلونو په کارولو سره. د چاپ کیفیت: ستاسو په غوره درې چاپونو کې لاس ورکړئ. پاکې کرښې، کرکري څنډې، کلک تیاره او پاکې سپینې جوړې کړئ. د احتیاط سره سم چاپ کړئ، او د پرنټونو ترمنځ دوام. جوړښت: هغه چاپونه جوړ کړئ چې بشپړ او بشپړ وي. ډاډ ترلاسه کړئ چې تاسو غیر مرکزي جوړښت لرئ او د رڼا سیمو او تیاره سیمو توازن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Qualidade da escultura: Esculpa com contornos nítidos, utilizando uma ampla variedade de larguras e formas de linhas. Qualidade da impressão: Entregue suas três melhores impressões. Crie linhas limpas, bordas nítidas, tons escuros sólidos e brancos limpos. Imprima com alinhamento cuidadoso e consistência entre as impressões. Composição: Crie impressões completas e completas. Certifique-se de ter uma composição não centralizada e um equilíbrio entre áreas claras e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ਨੱਕਾਸ਼ੀ ਦੀ ਗੁਣਵੱਤਾ: ਰੇਖਾ ਦੀ ਚੌੜਾਈ ਅਤੇ ਆਕਾਰਾਂ ਦੀ ਇੱਕ ਵਿਸ਼ਾਲ ਕਿਸਮ ਦੀ ਵਰਤੋਂ ਕਰਦੇ ਹੋਏ, ਕਰਿਸਪ ਕੰਟੋਰ ਨਾਲ ਉੱਕਰੀ ਕਰੋ। ਪ੍ਰਿੰਟਿੰਗ ਦੀ ਗੁਣਵੱਤਾ: ਆਪਣੇ ਸਭ ਤੋਂ ਵਧੀਆ ਤਿੰਨ ਪ੍ਰਿੰਟਸ ਦਿਓ। ਸਾਫ਼ ਲਾਈਨਾਂ, ਕਰਿਸਪ ਕਿਨਾਰੇ, ਠੋਸ ਹਨੇਰੇ ਅਤੇ ਸਾਫ਼ ਗੋਰਿਆਂ ਬਣਾਓ। ਧਿਆਨ ਨਾਲ ਅਲਾਈਨਮੈਂਟ, ਅਤੇ ਪ੍ਰਿੰਟਸ ਵਿਚਕਾਰ ਇਕਸਾਰਤਾ ਨਾਲ ਪ੍ਰਿੰਟ ਕਰੋ। ਰਚਨਾ: ਪ੍ਰਿੰਟ ਬਣਾਓ ਜੋ ਸੰਪੂਰਨ ਅਤੇ ਸੰਪੂਰਨ ਹਨ। ਯਕੀਨੀ ਬਣਾਓ ਕਿ ਤੁਹਾਡੇ ਕੋਲ ਗੈਰ-ਕੇਂਦਰੀ ਰਚਨਾ ਹੈ ਅਤੇ ਹਲਕੇ ਖੇਤਰਾਂ ਅਤੇ ਹਨੇਰੇ ਖੇਤਰਾਂ ਦਾ ਸੰਤੁਲਨ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Качество резьбы: Вырезайте чёткие контуры, используя линии различной толщины и формы. Качество печати: Предоставьте три лучших отпечатка. Создавайте чёткие линии, чёткие края, насыщенные тёмные и чистые белые участки. Тщательно выравнивайте отпечатки и следите за их однородностью. Композиция: Создавайте цельные и насыщенные отпечатки. Убедитесь, что у вас есть нецентральная композиция и баланс светлых и тёмных участков.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Квалитет резбарења: Резбајте оштре контуре, користећи широк избор ширина и облика линија. Квалитет штампе: Предајте своја најбоља три отиска. Направите чисте линије, оштре ивице, чврсте тамне и чисте беле боје. Штампајте са пажљивим поравнањем и доследношћу између отисака. Композиција: Направите отиске који су потпуни и пуни. Уверите се да имате нецентралну композицију и равнотежу светлих и тамних подручја.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Tayada xardho: Ku xardho koontorool qallafsan, adigoo isticmaalaya ballac iyo qaabab xariiq oo kala duwan. Tayada daabacaadda: Ku wareeji saddexda daabac ee kuugu fiican. Abuur khadad nadiif ah, geeso qallafsan, mugdi adag iyo caddaan nadiif ah. Ku daabac si taxadar leh, iyo joogteynta inta u dhaxaysa daabacadaha. Halabuurka: Samee daabacado dhamaystiran oo buuxa. Hubi inaad leedahay halabuur aan dhexe ahayn iyo isu dheellitirka meelaha iftiinka iyo meelaha mugdiga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Calidad del tallado: Talle con contornos nítidos, utilizando una amplia variedad de grosores y formas de línea. Calidad de la impresión: Entregue sus tres mejores impresiones. Cree líneas limpias, bordes definidos, tonos oscuros sólidos y blancos nítidos. Imprima con una alineación cuidadosa y consistencia entre impresiones. Composición: Cree impresiones completas y completas. Asegúrese de tener una composición no central y un equilibrio entre las zonas claras y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Kualitas ukiran: Ukir kalayan kontur garing, nganggo rupa-rupa lebar sareng bentuk garis. Kualitas percetakan: Serahkeun tilu cetakan pangsaéna anjeun. Jieun garis bersih, tepi garing, poék padet tur bodas beresih. Nyitak kalawan alignment ati, sarta konsistensi antara prints. Komposisi: Jieun citak anu lengkep sareng lengkep. Pastikeun anjeun gaduh komposisi non-sentral sareng kasaimbangan daérah terang sareng daérah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Ubora wa kuchonga: Chonga kwa kontua nyororo, kwa kutumia upana na maumbo anuwai ya mstari. Ubora wa uchapishaji: Weka chapa zako tatu bora zaidi. Unda mistari safi, kingo nyororo, giza thabiti na nyeupe safi. Chapisha kwa mpangilio wa uangalifu, na uthabiti kati ya picha zilizochapishwa. Muundo: Unda vichapisho vilivyo kamili na vilivyojaa. Hakikisha una utungaji usio wa kati na usawa wa maeneo ya mwanga na maeneo ya giza.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Kvalité på snidning: Skär med skarp kontur, med en mängd olika linjebredder och former. Tryckkvalitet: Lämna in dina tre bästa utskrifter. Skapa rena linjer, skarpa kanter, fast mörk och rena vita. Skriv ut med noggrann justering och konsistens mellan utskrifterna. Komposition: Skapa utskrifter som är kompletta och fulla. Se till att du har en icke-central sammansättning och en balans mellan ljusa områden och mörka områden.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Kalidad ng pag-ukit: Mag-ukit na may malutong na tabas, gamit ang iba't ibang lapad at hugis ng linya. Kalidad ng pag-print: Ibigay ang iyong pinakamahusay na tatlong mga kopya. Lumikha ng malinis na mga linya, malulutong na mga gilid, solid na madilim at malinis na puti. Mag-print nang may maingat na pagkakahanay, at pagkakapare-pareho sa pagitan ng mga print. Komposisyon: Gumawa ng mga print na kumpleto at puno. Siguraduhin na mayroon kang hindi sentral na komposisyon at balanse ng mga lugar na maliwanag at madilim na lugar.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செதுக்கலின் தரம்: பலவிதமான கோடு அகலங்கள் மற்றும் வடிவங்களைப் பயன்படுத்தி மிருதுவான விளிம்புடன் செதுக்கவும். அச்சிடுதலின் தரம்: உங்கள் சிறந்த மூன்று பிரிண்ட்டுகளைக் கொடுங்கள். சுத்தமான கோடுகள், மிருதுவான விளிம்புகள், திடமான இருட்டுகள் மற்றும் சுத்தமான வெள்ளை நிறங்களை உருவாக்கவும். கவனமாக சீரமைப்பு மற்றும் அச்சிட்டுகளுக்கு இடையே நிலைத்தன்மையுடன் அச்சிடவும். கலவை: முழுமையான மற்றும் முழுமையான அச்சிட்டுகளை உருவாக்கவும். உங்களிடம் மையமற்ற கலவை மற்றும் ஒளி பகுதிகள் மற்றும் இருண்ட பகுதிகளின் சமநிலை இருப்பதை உறுதிப்படுத்தவும்.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คุณภาพของการแกะสลัก: แกะสลักให้ได้รูปทรงที่คมชัด โดยใช้เส้นและความกว้างของเส้นที่หลากหลาย คุณภาพของงานพิมพ์: แกะสลักผลงานที่ดีที่สุดของคุณสามชิ้น สร้างสรรค์เส้นที่คมชัด ขอบที่คมชัด สีเข้มทึบ และสีขาวสะอาดตา พิมพ์ด้วยการจัดวางตำแหน่งอย่างระมัดระวัง และสม่ำเสมอระหว่างงานพิมพ์แต่ละชิ้น การจัดองค์ประกอบ: สร้างงานพิมพ์ที่สมบูรณ์และสมบูรณ์ ตรวจสอบให้แน่ใจว่าคุณมีองค์ประกอบที่ไม่อยู่ตรงกลาง และมีความสมดุลระหว่างส่วนสว่างและส่วนมืด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Oyma kalitesi: Çeşitli çizgi genişlikleri ve şekiller kullanarak net konturlarla oyma yapın. Baskı kalitesi: En iyi üç baskınızı teslim edin. Temiz çizgiler, net kenarlar, düz koyu renkler ve temiz beyazlar oluşturun. Baskılar arasında dikkatli hizalama ve tutarlılık sağlayarak baskı yapın. Kompozisyon: Eksiksiz ve dolgun baskılar oluşturun. Merkezi olmayan bir kompozisyona ve açık ve koyu alanlar arasında bir dengeye sahip olduğunuzdan emin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Якість різьблення: вирізайте з чітким контуром, використовуючи широку різноманітність ліній ширини та форми. Якість друку: здайте свої найкращі три відбитки. Створюйте чисті лінії, чіткі краї, чіткі темні й чисті білі кольори. Друкуйте з ретельним вирівнюванням і узгодженістю між відбитками. Композиція: створюйте цілісні та повні відбитки. Переконайтеся, що у вас не центральна композиція та баланс світлих і темних областей.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نقش و نگار کا معیار: لکیر کی چوڑائی اور اشکال کی وسیع اقسام کا استعمال کرتے ہوئے کرکرا سموچ کے ساتھ تراشیں۔ پرنٹنگ کا معیار: اپنے بہترین تین پرنٹس دیں۔ صاف لکیریں، کرکرا کنارے، ٹھوس سیاہ اور صاف سفید بنائیں۔ محتاط سیدھ کے ساتھ پرنٹ کریں، اور پرنٹس کے درمیان مستقل مزاجی. کمپوزیشن: ایسے پرنٹس بنائیں جو مکمل اور مکمل ہوں۔ اس بات کو یقینی بنائیں کہ آپ کے پاس غیر مرکزی ساخت ہے اور روشنی والے علاقوں اور تاریک علاقوں کا توازن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Chất lượng chạm khắc: Chạm khắc với đường viền sắc nét, sử dụng nhiều độ rộng và hình dạng đường nét khác nhau. Chất lượng in ấn: Nộp ba bản in đẹp nhất của bạn. Tạo đường nét rõ ràng, cạnh sắc nét, vùng tối đồng nhất và vùng trắng sạch sẽ. In cẩn thận, căn chỉnh và đồng nhất giữa các bản in. Bố cục: Tạo bản in hoàn chỉnh và đầy đủ. Đảm bảo bố cục không tập trung và cân bằng giữa các vùng sáng và vùng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Clr>
                <a:srgbClr val="000000"/>
              </a:buClr>
              <a:buSzPts val="1100"/>
              <a:buFont typeface="Arial"/>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1df96a8512_0_2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1df96a8512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92d21ebae7_0_4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92d21ebae7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Complete the art analysis in your painting booklet NOW!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Plotësoni analizën e artit në broshurën tuaj të pikturës 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አሁን በስዕል ደብተርዎ ውስጥ ያለውን የጥበብ ትንታኔ ያጠናቅቁ!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أكمل تحليل الفن في كتيب الرسم الخاص بك الآن!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Լրացրեք արվեստի վերլուծությունը ձեր նկարչական գրքույկում ՀԻՄԱ: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l'anàlisi de l'art al teu llibret de pintura 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立即完成绘画手册中的艺术分析！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Voltooi NU de kunstanalyse in uw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تحلیل هنر را در کتابچه نقاشی خود اکنون تکمیل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Complétez l'analyse artistique dans votre livret de peinture MAINTENANT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Vervollständigen Sie JETZT die Kunstanalyse in Ihrem Malheft!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હવે તમારી પેઇન્ટિંગ પુસ્તિકામાં કલા વિશ્લેષણ પૂર્ણ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पुस्तिका में कला विश्लेषण अभी पूरा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subito l'analisi artistica nel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今すぐ絵画ブックレットの芸術分析を完了してください。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지금 당장 그림 책자의 미술 분석을 완료하세요!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Analîzkirina hunerê ya di pirtûka xweya nîgarê de NIHA temam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Lengkapkan analisis seni dalam buku kecil lukisan anda SEKARANG!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പെയിൻ്റിംഗ് ബുക്ക്ലെറ്റിലെ ആർട്ട് വിശകലനം ഇപ്പോൾ പൂർത്തിയാക്കുക!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तपाईंको चित्रकला पुस्तिकामा कला विश्लेषण पूरा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همدا اوس ستاسو د نقاشۍ په کتابچه کې د هنر تحلیل بشپړ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Conclua a análise de arte no seu livreto de pintura AGORA!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ਹੁਣੇ ਆਪਣੀ ਪੇਂਟਿੰਗ ਕਿਤਾਬਚੇ ਵਿੱਚ ਕਲਾ ਵਿਸ਼ਲੇਸ਼ਣ ਨੂੰ ਪੂਰਾ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Завершите художественный анализ в вашем буклете по живописи СЕЙЧАС!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Довршите анализу уметности у својој књижици слика САДА!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buuxi falanqaynta farshaxanka ee buug-yarahaaga rinjiyeynta HADDA!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el análisis de arte en tu folleto de pintura AHORA!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Lengkepan analisis seni dina buklet lukisan anjeun AYEUNA!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Kamilisha uchanganuzi wa sanaa katika kijitabu chako cha uchoraji SASA!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Slutför konstanalysen i ditt målarhäfte NU!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Kumpletuhin ang pagsusuri sa sining sa iyong buklet ng pagpipinta NGAYON!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ஓவியக் கையேட்டில் உள்ள கலைப் பகுப்பாய்வை இப்போது முடிக்கவும்!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เสร็จสิ้นการวิเคราะห์งานศิลปะลงในสมุดภาพวาดของคุณทันที!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kitapçığınızın sanat analizini HEMEN tamamlayın!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Завершіть аналіз мистецтва у вашому буклеті з живопису ЗАРАЗ!</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ابھی اپنے پینٹنگ بکلیٹ میں آرٹ کا تجزیہ مکمل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Hoàn thành phần phân tích nghệ thuật trong tập tranh của bạn NGAY BÂY GIỜ!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92d21ebae7_0_4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92d21ebae7_0_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dd3b328f1e_0_1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dd3b328f1e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75d928d73e_0_7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75d928d73e_0_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dd3c3cb975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dd3c3cb975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dd3c3cb975_0_3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dd3c3cb975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dd3c3cb975_0_2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dd3c3cb975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dd3c3cb975_0_5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dd3c3cb975_0_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75d928d73e_0_1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75d928d73e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ba36209ebe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ba36209ebe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23.jpg"/><Relationship Id="rId4" Type="http://schemas.openxmlformats.org/officeDocument/2006/relationships/image" Target="../media/image19.jpg"/><Relationship Id="rId9" Type="http://schemas.openxmlformats.org/officeDocument/2006/relationships/image" Target="../media/image20.jpg"/><Relationship Id="rId5" Type="http://schemas.openxmlformats.org/officeDocument/2006/relationships/image" Target="../media/image21.jpg"/><Relationship Id="rId6" Type="http://schemas.openxmlformats.org/officeDocument/2006/relationships/image" Target="../media/image27.jpg"/><Relationship Id="rId7" Type="http://schemas.openxmlformats.org/officeDocument/2006/relationships/image" Target="../media/image26.jpg"/><Relationship Id="rId8" Type="http://schemas.openxmlformats.org/officeDocument/2006/relationships/image" Target="../media/image2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4.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hyperlink" Target="https://twitter.com/WeirdMedieval" TargetMode="External"/><Relationship Id="rId4" Type="http://schemas.openxmlformats.org/officeDocument/2006/relationships/hyperlink" Target="https://www.getty.edu/art/collection/object/107VS1" TargetMode="External"/><Relationship Id="rId5"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6"/>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116" name="Google Shape;116;p26"/>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35"/>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172" name="Google Shape;172;p35"/>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173" name="Google Shape;173;p3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Diesel Cloud Acosta</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6"/>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179" name="Google Shape;179;p36"/>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180" name="Google Shape;180;p3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id="185" name="Google Shape;185;p37"/>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186" name="Google Shape;186;p37"/>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187" name="Google Shape;187;p37"/>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38"/>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193" name="Google Shape;193;p38"/>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194" name="Google Shape;194;p38"/>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200" name="Google Shape;200;p3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DDDDDD"/>
                </a:solidFill>
                <a:latin typeface="Average"/>
                <a:ea typeface="Average"/>
                <a:cs typeface="Average"/>
                <a:sym typeface="Average"/>
              </a:rPr>
              <a:t>Maria Blanchette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Ikeja Boddie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Chafe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Diesel Cloud Acosta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Kyrese Colley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Cox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Isaac Crosby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Elias Espinoza Lagos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Kayden Fortin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Callum Guthrie</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Morgyn MacQuarrie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Cordelia Masuda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Hawk McKinnon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Yousef Saad Al Deen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Sam Shapiro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Varvara Staiko     📷📷📷📷</a:t>
            </a:r>
            <a:r>
              <a:rPr lang="en" sz="1700">
                <a:solidFill>
                  <a:srgbClr val="DDDDDD"/>
                </a:solidFill>
                <a:latin typeface="Average"/>
                <a:ea typeface="Average"/>
                <a:cs typeface="Average"/>
                <a:sym typeface="Average"/>
              </a:rPr>
              <a:t>📷📷</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Kai Walsh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Savanah Wheeler     </a:t>
            </a:r>
            <a:endParaRPr sz="1700">
              <a:solidFill>
                <a:srgbClr val="DDDDDD"/>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graphicFrame>
        <p:nvGraphicFramePr>
          <p:cNvPr id="209" name="Google Shape;209;p41"/>
          <p:cNvGraphicFramePr/>
          <p:nvPr/>
        </p:nvGraphicFramePr>
        <p:xfrm>
          <a:off x="234800" y="0"/>
          <a:ext cx="3000000" cy="3000000"/>
        </p:xfrm>
        <a:graphic>
          <a:graphicData uri="http://schemas.openxmlformats.org/drawingml/2006/table">
            <a:tbl>
              <a:tblPr>
                <a:noFill/>
                <a:tableStyleId>{C5B0AAA6-EAE8-4EB4-AFA4-64B7A5C7E6F5}</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graphicFrame>
        <p:nvGraphicFramePr>
          <p:cNvPr id="214" name="Google Shape;214;p42"/>
          <p:cNvGraphicFramePr/>
          <p:nvPr/>
        </p:nvGraphicFramePr>
        <p:xfrm>
          <a:off x="200" y="152225"/>
          <a:ext cx="3000000" cy="3000000"/>
        </p:xfrm>
        <a:graphic>
          <a:graphicData uri="http://schemas.openxmlformats.org/drawingml/2006/table">
            <a:tbl>
              <a:tblPr>
                <a:noFill/>
                <a:tableStyleId>{A673F65F-D1C0-4A1E-9AF3-B0992A8835AD}</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descr="All text" id="219" name="Google Shape;219;p43"/>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20" name="Google Shape;220;p43"/>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21" name="Google Shape;221;p43"/>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22" name="Google Shape;222;p43"/>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23" name="Google Shape;223;p43"/>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24" name="Google Shape;224;p43"/>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25" name="Google Shape;225;p43"/>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7"/>
          <p:cNvSpPr txBox="1"/>
          <p:nvPr/>
        </p:nvSpPr>
        <p:spPr>
          <a:xfrm>
            <a:off x="-75" y="5943575"/>
            <a:ext cx="7911300" cy="914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FFFFFF"/>
                </a:solidFill>
                <a:latin typeface="Cabin"/>
                <a:ea typeface="Cabin"/>
                <a:cs typeface="Cabin"/>
                <a:sym typeface="Cabin"/>
              </a:rPr>
              <a:t>Charlotte M </a:t>
            </a:r>
            <a:r>
              <a:rPr i="1" lang="en" sz="1800">
                <a:solidFill>
                  <a:srgbClr val="B7B7B7"/>
                </a:solidFill>
                <a:latin typeface="Cabin"/>
                <a:ea typeface="Cabin"/>
                <a:cs typeface="Cabin"/>
                <a:sym typeface="Cabin"/>
              </a:rPr>
              <a:t>@charliebucket.s</a:t>
            </a:r>
            <a:r>
              <a:rPr b="1" lang="en" sz="1800">
                <a:solidFill>
                  <a:srgbClr val="FFFFFF"/>
                </a:solidFill>
                <a:latin typeface="Cabin"/>
                <a:ea typeface="Cabin"/>
                <a:cs typeface="Cabin"/>
                <a:sym typeface="Cabin"/>
              </a:rPr>
              <a:t> </a:t>
            </a:r>
            <a:r>
              <a:rPr i="1" lang="en" sz="1800">
                <a:solidFill>
                  <a:srgbClr val="B7B7B7"/>
                </a:solidFill>
                <a:latin typeface="Cabin"/>
                <a:ea typeface="Cabin"/>
                <a:cs typeface="Cabin"/>
                <a:sym typeface="Cabin"/>
              </a:rPr>
              <a:t>(NSCAD student)</a:t>
            </a:r>
            <a:r>
              <a:rPr lang="en" sz="1800">
                <a:solidFill>
                  <a:srgbClr val="B7B7B7"/>
                </a:solidFill>
                <a:latin typeface="Cabin"/>
                <a:ea typeface="Cabin"/>
                <a:cs typeface="Cabin"/>
                <a:sym typeface="Cabin"/>
              </a:rPr>
              <a:t>, </a:t>
            </a:r>
            <a:r>
              <a:rPr b="1" i="1" lang="en" sz="1800">
                <a:solidFill>
                  <a:srgbClr val="FFFFFF"/>
                </a:solidFill>
                <a:latin typeface="Cabin"/>
                <a:ea typeface="Cabin"/>
                <a:cs typeface="Cabin"/>
                <a:sym typeface="Cabin"/>
              </a:rPr>
              <a:t>Ophelia 1</a:t>
            </a:r>
            <a:r>
              <a:rPr lang="en" sz="1800">
                <a:solidFill>
                  <a:srgbClr val="B7B7B7"/>
                </a:solidFill>
                <a:latin typeface="Cabin"/>
                <a:ea typeface="Cabin"/>
                <a:cs typeface="Cabin"/>
                <a:sym typeface="Cabin"/>
              </a:rPr>
              <a:t>, 2020</a:t>
            </a:r>
            <a:endParaRPr b="1" sz="1800">
              <a:solidFill>
                <a:srgbClr val="FFFFFF"/>
              </a:solidFill>
              <a:latin typeface="Cabin"/>
              <a:ea typeface="Cabin"/>
              <a:cs typeface="Cabin"/>
              <a:sym typeface="Cabin"/>
            </a:endParaRPr>
          </a:p>
        </p:txBody>
      </p:sp>
      <p:pic>
        <p:nvPicPr>
          <p:cNvPr descr="Image from https://instagram.fyaw1-1.fna.fbcdn.net/v/t51.2885-15/sh0.08/e35/s750x750/89719936_897839717334941_3959684034176878562_n.jpg?_nc_ht=instagram.fyaw1-1.fna.fbcdn.net&amp;_nc_cat=105&amp;_nc_ohc=8tGLMOZaEscAX9vrbNP&amp;oh=d6aa82aeaa0f1141b451492f12218ff7&amp;oe=5EA71D80" id="122" name="Google Shape;122;p27"/>
          <p:cNvPicPr preferRelativeResize="0"/>
          <p:nvPr/>
        </p:nvPicPr>
        <p:blipFill>
          <a:blip r:embed="rId3">
            <a:alphaModFix/>
          </a:blip>
          <a:stretch>
            <a:fillRect/>
          </a:stretch>
        </p:blipFill>
        <p:spPr>
          <a:xfrm>
            <a:off x="-75" y="793069"/>
            <a:ext cx="7772400" cy="5150505"/>
          </a:xfrm>
          <a:prstGeom prst="rect">
            <a:avLst/>
          </a:prstGeom>
          <a:noFill/>
          <a:ln>
            <a:noFill/>
          </a:ln>
        </p:spPr>
      </p:pic>
      <p:pic>
        <p:nvPicPr>
          <p:cNvPr id="123" name="Google Shape;123;p27"/>
          <p:cNvPicPr preferRelativeResize="0"/>
          <p:nvPr/>
        </p:nvPicPr>
        <p:blipFill>
          <a:blip r:embed="rId4">
            <a:alphaModFix/>
          </a:blip>
          <a:stretch>
            <a:fillRect/>
          </a:stretch>
        </p:blipFill>
        <p:spPr>
          <a:xfrm>
            <a:off x="7772400" y="2743200"/>
            <a:ext cx="1371600" cy="1371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45" title="Printmaking booklet covers for Visual Arts 11.jpg"/>
          <p:cNvPicPr preferRelativeResize="0"/>
          <p:nvPr/>
        </p:nvPicPr>
        <p:blipFill>
          <a:blip r:embed="rId3">
            <a:alphaModFix/>
          </a:blip>
          <a:stretch>
            <a:fillRect/>
          </a:stretch>
        </p:blipFill>
        <p:spPr>
          <a:xfrm>
            <a:off x="1922325" y="0"/>
            <a:ext cx="5299351" cy="68579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graphicFrame>
        <p:nvGraphicFramePr>
          <p:cNvPr id="239" name="Google Shape;239;p46"/>
          <p:cNvGraphicFramePr/>
          <p:nvPr/>
        </p:nvGraphicFramePr>
        <p:xfrm>
          <a:off x="555000" y="-30029"/>
          <a:ext cx="3000000" cy="3000000"/>
        </p:xfrm>
        <a:graphic>
          <a:graphicData uri="http://schemas.openxmlformats.org/drawingml/2006/table">
            <a:tbl>
              <a:tblPr>
                <a:noFill/>
                <a:tableStyleId>{C5B0AAA6-EAE8-4EB4-AFA4-64B7A5C7E6F5}</a:tableStyleId>
              </a:tblPr>
              <a:tblGrid>
                <a:gridCol w="1621825"/>
                <a:gridCol w="1621825"/>
                <a:gridCol w="1621825"/>
                <a:gridCol w="1621825"/>
                <a:gridCol w="1621825"/>
              </a:tblGrid>
              <a:tr h="1091300">
                <a:tc gridSpan="5">
                  <a:txBody>
                    <a:bodyPr/>
                    <a:lstStyle/>
                    <a:p>
                      <a:pPr indent="0" lvl="0" marL="0" rtl="0" algn="ctr">
                        <a:lnSpc>
                          <a:spcPct val="115000"/>
                        </a:lnSpc>
                        <a:spcBef>
                          <a:spcPts val="0"/>
                        </a:spcBef>
                        <a:spcAft>
                          <a:spcPts val="0"/>
                        </a:spcAft>
                        <a:buNone/>
                      </a:pPr>
                      <a:r>
                        <a:rPr lang="en" sz="4800">
                          <a:solidFill>
                            <a:srgbClr val="EFEFEF"/>
                          </a:solidFill>
                          <a:latin typeface="Oswald"/>
                          <a:ea typeface="Oswald"/>
                          <a:cs typeface="Oswald"/>
                          <a:sym typeface="Oswald"/>
                        </a:rPr>
                        <a:t>Printmaking calendar</a:t>
                      </a:r>
                      <a:endParaRPr sz="48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271475">
                <a:tc>
                  <a:txBody>
                    <a:bodyPr/>
                    <a:lstStyle/>
                    <a:p>
                      <a:pPr indent="0" lvl="0" marL="0" rtl="0" algn="ctr">
                        <a:spcBef>
                          <a:spcPts val="0"/>
                        </a:spcBef>
                        <a:spcAft>
                          <a:spcPts val="0"/>
                        </a:spcAft>
                        <a:buNone/>
                      </a:pPr>
                      <a:r>
                        <a:rPr lang="en" sz="2800">
                          <a:solidFill>
                            <a:srgbClr val="93C47D"/>
                          </a:solidFill>
                          <a:latin typeface="Oswald"/>
                          <a:ea typeface="Oswald"/>
                          <a:cs typeface="Oswald"/>
                          <a:sym typeface="Oswald"/>
                        </a:rPr>
                        <a:t>Printmaking skill builders</a:t>
                      </a:r>
                      <a:endParaRPr sz="3000">
                        <a:solidFill>
                          <a:srgbClr val="E6B8AF"/>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E6B8AF"/>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3000">
                          <a:solidFill>
                            <a:srgbClr val="B7B7B7"/>
                          </a:solidFill>
                          <a:latin typeface="Oswald"/>
                          <a:ea typeface="Oswald"/>
                          <a:cs typeface="Oswald"/>
                          <a:sym typeface="Oswald"/>
                        </a:rPr>
                        <a:t>4</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rtl="0" algn="ctr">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600">
                          <a:solidFill>
                            <a:srgbClr val="93C47D"/>
                          </a:solidFill>
                          <a:latin typeface="Oswald"/>
                          <a:ea typeface="Oswald"/>
                          <a:cs typeface="Oswald"/>
                          <a:sym typeface="Oswald"/>
                        </a:rPr>
                        <a:t>Idea Development</a:t>
                      </a:r>
                      <a:endParaRPr sz="2500">
                        <a:solidFill>
                          <a:srgbClr val="E6B8AF"/>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r>
              <a:tr h="988350">
                <a:tc>
                  <a:txBody>
                    <a:bodyPr/>
                    <a:lstStyle/>
                    <a:p>
                      <a:pPr indent="0" lvl="0" marL="0" marR="0" rtl="0" algn="ctr">
                        <a:lnSpc>
                          <a:spcPct val="100000"/>
                        </a:lnSpc>
                        <a:spcBef>
                          <a:spcPts val="0"/>
                        </a:spcBef>
                        <a:spcAft>
                          <a:spcPts val="0"/>
                        </a:spcAft>
                        <a:buNone/>
                      </a:pPr>
                      <a:r>
                        <a:t/>
                      </a:r>
                      <a:endParaRPr sz="2600">
                        <a:solidFill>
                          <a:srgbClr val="B7B7B7"/>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10</a:t>
                      </a:r>
                      <a:endParaRPr sz="2200">
                        <a:solidFill>
                          <a:srgbClr val="B6D7A8"/>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12</a:t>
                      </a:r>
                      <a:endParaRPr sz="3000">
                        <a:solidFill>
                          <a:srgbClr val="93C47D"/>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r>
              <a:tr h="1151250">
                <a:tc>
                  <a:txBody>
                    <a:bodyPr/>
                    <a:lstStyle/>
                    <a:p>
                      <a:pPr indent="0" lvl="0" marL="0" marR="0" rtl="0" algn="ctr">
                        <a:lnSpc>
                          <a:spcPct val="100000"/>
                        </a:lnSpc>
                        <a:spcBef>
                          <a:spcPts val="0"/>
                        </a:spcBef>
                        <a:spcAft>
                          <a:spcPts val="0"/>
                        </a:spcAft>
                        <a:buNone/>
                      </a:pPr>
                      <a:r>
                        <a:rPr lang="en" sz="2600">
                          <a:solidFill>
                            <a:srgbClr val="93C47D"/>
                          </a:solidFill>
                          <a:latin typeface="Oswald"/>
                          <a:ea typeface="Oswald"/>
                          <a:cs typeface="Oswald"/>
                          <a:sym typeface="Oswald"/>
                        </a:rPr>
                        <a:t>Heritage </a:t>
                      </a:r>
                      <a:br>
                        <a:rPr lang="en" sz="2600">
                          <a:solidFill>
                            <a:srgbClr val="93C47D"/>
                          </a:solidFill>
                          <a:latin typeface="Oswald"/>
                          <a:ea typeface="Oswald"/>
                          <a:cs typeface="Oswald"/>
                          <a:sym typeface="Oswald"/>
                        </a:rPr>
                      </a:br>
                      <a:r>
                        <a:rPr lang="en" sz="2600">
                          <a:solidFill>
                            <a:srgbClr val="93C47D"/>
                          </a:solidFill>
                          <a:latin typeface="Oswald"/>
                          <a:ea typeface="Oswald"/>
                          <a:cs typeface="Oswald"/>
                          <a:sym typeface="Oswald"/>
                        </a:rPr>
                        <a:t>Day</a:t>
                      </a:r>
                      <a:endParaRPr sz="26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lang="en" sz="3000">
                          <a:solidFill>
                            <a:srgbClr val="B7B7B7"/>
                          </a:solidFill>
                          <a:latin typeface="Oswald"/>
                          <a:ea typeface="Oswald"/>
                          <a:cs typeface="Oswald"/>
                          <a:sym typeface="Oswald"/>
                        </a:rPr>
                        <a:t>17</a:t>
                      </a:r>
                      <a:endParaRPr sz="2200">
                        <a:solidFill>
                          <a:srgbClr val="B6D7A8"/>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1700">
                          <a:solidFill>
                            <a:srgbClr val="E6B8AF"/>
                          </a:solidFill>
                          <a:latin typeface="Oswald"/>
                          <a:ea typeface="Oswald"/>
                          <a:cs typeface="Oswald"/>
                          <a:sym typeface="Oswald"/>
                        </a:rPr>
                        <a:t>Idea development due at start of class</a:t>
                      </a:r>
                      <a:endParaRPr sz="1700">
                        <a:solidFill>
                          <a:srgbClr val="93C47D"/>
                        </a:solidFill>
                        <a:latin typeface="Oswald"/>
                        <a:ea typeface="Oswald"/>
                        <a:cs typeface="Oswald"/>
                        <a:sym typeface="Oswald"/>
                      </a:endParaRPr>
                    </a:p>
                    <a:p>
                      <a:pPr indent="0" lvl="0" marL="0" rtl="0" algn="ctr">
                        <a:spcBef>
                          <a:spcPts val="0"/>
                        </a:spcBef>
                        <a:spcAft>
                          <a:spcPts val="0"/>
                        </a:spcAft>
                        <a:buNone/>
                      </a:pPr>
                      <a:r>
                        <a:rPr lang="en" sz="1700">
                          <a:solidFill>
                            <a:srgbClr val="93C47D"/>
                          </a:solidFill>
                          <a:latin typeface="Oswald"/>
                          <a:ea typeface="Oswald"/>
                          <a:cs typeface="Oswald"/>
                          <a:sym typeface="Oswald"/>
                        </a:rPr>
                        <a:t>Begin good copy</a:t>
                      </a:r>
                      <a:endParaRPr sz="24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r>
              <a:tr h="785200">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23</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600">
                          <a:solidFill>
                            <a:srgbClr val="93C47D"/>
                          </a:solidFill>
                          <a:latin typeface="Oswald"/>
                          <a:ea typeface="Oswald"/>
                          <a:cs typeface="Oswald"/>
                          <a:sym typeface="Oswald"/>
                        </a:rPr>
                        <a:t>Start carving</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3000">
                          <a:solidFill>
                            <a:srgbClr val="B7B7B7"/>
                          </a:solidFill>
                          <a:latin typeface="Oswald"/>
                          <a:ea typeface="Oswald"/>
                          <a:cs typeface="Oswald"/>
                          <a:sym typeface="Oswald"/>
                        </a:rPr>
                        <a:t>27</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r>
              <a:tr h="785200">
                <a:tc>
                  <a:txBody>
                    <a:bodyPr/>
                    <a:lstStyle/>
                    <a:p>
                      <a:pPr indent="0" lvl="0" marL="0" marR="0" rtl="0" algn="ctr">
                        <a:lnSpc>
                          <a:spcPct val="100000"/>
                        </a:lnSpc>
                        <a:spcBef>
                          <a:spcPts val="0"/>
                        </a:spcBef>
                        <a:spcAft>
                          <a:spcPts val="0"/>
                        </a:spcAft>
                        <a:buNone/>
                      </a:pPr>
                      <a:r>
                        <a:t/>
                      </a:r>
                      <a:endParaRPr sz="2600">
                        <a:solidFill>
                          <a:srgbClr val="B7B7B7"/>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3</a:t>
                      </a:r>
                      <a:endParaRPr sz="2200">
                        <a:solidFill>
                          <a:srgbClr val="B6D7A8"/>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93C47D"/>
                        </a:solidFill>
                        <a:latin typeface="Oswald"/>
                        <a:ea typeface="Oswald"/>
                        <a:cs typeface="Oswald"/>
                        <a:sym typeface="Oswald"/>
                      </a:endParaRPr>
                    </a:p>
                  </a:txBody>
                  <a:tcPr marT="0" marB="0" marR="0" marL="0"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600">
                          <a:solidFill>
                            <a:srgbClr val="93C47D"/>
                          </a:solidFill>
                          <a:latin typeface="Oswald"/>
                          <a:ea typeface="Oswald"/>
                          <a:cs typeface="Oswald"/>
                          <a:sym typeface="Oswald"/>
                        </a:rPr>
                        <a:t>Start printing</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r>
              <a:tr h="785200">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9</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marR="0" rtl="0" algn="ctr">
                        <a:lnSpc>
                          <a:spcPct val="100000"/>
                        </a:lnSpc>
                        <a:spcBef>
                          <a:spcPts val="0"/>
                        </a:spcBef>
                        <a:spcAft>
                          <a:spcPts val="0"/>
                        </a:spcAft>
                        <a:buNone/>
                      </a:pPr>
                      <a:r>
                        <a:rPr lang="en" sz="3000">
                          <a:solidFill>
                            <a:srgbClr val="B7B7B7"/>
                          </a:solidFill>
                          <a:latin typeface="Oswald"/>
                          <a:ea typeface="Oswald"/>
                          <a:cs typeface="Oswald"/>
                          <a:sym typeface="Oswald"/>
                        </a:rPr>
                        <a:t>11</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00000"/>
                        </a:lnSpc>
                        <a:spcBef>
                          <a:spcPts val="0"/>
                        </a:spcBef>
                        <a:spcAft>
                          <a:spcPts val="0"/>
                        </a:spcAft>
                        <a:buNone/>
                      </a:pPr>
                      <a:r>
                        <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434343"/>
                    </a:solidFill>
                  </a:tcPr>
                </a:tc>
                <a:tc>
                  <a:txBody>
                    <a:bodyPr/>
                    <a:lstStyle/>
                    <a:p>
                      <a:pPr indent="0" lvl="0" marL="0" rtl="0" algn="ctr">
                        <a:spcBef>
                          <a:spcPts val="0"/>
                        </a:spcBef>
                        <a:spcAft>
                          <a:spcPts val="0"/>
                        </a:spcAft>
                        <a:buNone/>
                      </a:pPr>
                      <a:r>
                        <a:rPr lang="en" sz="2500">
                          <a:solidFill>
                            <a:srgbClr val="E6B8AF"/>
                          </a:solidFill>
                          <a:latin typeface="Oswald"/>
                          <a:ea typeface="Oswald"/>
                          <a:cs typeface="Oswald"/>
                          <a:sym typeface="Oswald"/>
                        </a:rPr>
                        <a:t>Last day/</a:t>
                      </a:r>
                      <a:br>
                        <a:rPr lang="en" sz="2500">
                          <a:solidFill>
                            <a:srgbClr val="E6B8AF"/>
                          </a:solidFill>
                          <a:latin typeface="Oswald"/>
                          <a:ea typeface="Oswald"/>
                          <a:cs typeface="Oswald"/>
                          <a:sym typeface="Oswald"/>
                        </a:rPr>
                      </a:br>
                      <a:r>
                        <a:rPr lang="en" sz="2500">
                          <a:solidFill>
                            <a:srgbClr val="E6B8AF"/>
                          </a:solidFill>
                          <a:latin typeface="Oswald"/>
                          <a:ea typeface="Oswald"/>
                          <a:cs typeface="Oswald"/>
                          <a:sym typeface="Oswald"/>
                        </a:rPr>
                        <a:t>Hand in prints</a:t>
                      </a:r>
                      <a:endParaRPr sz="3000">
                        <a:solidFill>
                          <a:srgbClr val="B7B7B7"/>
                        </a:solidFill>
                        <a:latin typeface="Oswald"/>
                        <a:ea typeface="Oswald"/>
                        <a:cs typeface="Oswald"/>
                        <a:sym typeface="Oswald"/>
                      </a:endParaRPr>
                    </a:p>
                  </a:txBody>
                  <a:tcPr marT="0" marB="0" marR="0" marL="0"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0E0E0"/>
                      </a:solidFill>
                      <a:prstDash val="solid"/>
                      <a:round/>
                      <a:headEnd len="sm" w="sm" type="none"/>
                      <a:tailEnd len="sm" w="sm" type="none"/>
                    </a:lnT>
                    <a:lnB cap="flat" cmpd="sng" w="19050">
                      <a:solidFill>
                        <a:srgbClr val="E0E0E0"/>
                      </a:solidFill>
                      <a:prstDash val="solid"/>
                      <a:round/>
                      <a:headEnd len="sm" w="sm" type="none"/>
                      <a:tailEnd len="sm" w="sm" type="none"/>
                    </a:lnB>
                    <a:solidFill>
                      <a:srgbClr val="990000"/>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graphicFrame>
        <p:nvGraphicFramePr>
          <p:cNvPr id="244" name="Google Shape;244;p47"/>
          <p:cNvGraphicFramePr/>
          <p:nvPr/>
        </p:nvGraphicFramePr>
        <p:xfrm>
          <a:off x="284775" y="0"/>
          <a:ext cx="3000000" cy="3000000"/>
        </p:xfrm>
        <a:graphic>
          <a:graphicData uri="http://schemas.openxmlformats.org/drawingml/2006/table">
            <a:tbl>
              <a:tblPr>
                <a:noFill/>
                <a:tableStyleId>{A673F65F-D1C0-4A1E-9AF3-B0992A8835AD}</a:tableStyleId>
              </a:tblPr>
              <a:tblGrid>
                <a:gridCol w="572175"/>
                <a:gridCol w="572175"/>
                <a:gridCol w="572175"/>
                <a:gridCol w="572175"/>
                <a:gridCol w="572175"/>
                <a:gridCol w="572175"/>
                <a:gridCol w="572175"/>
                <a:gridCol w="572175"/>
                <a:gridCol w="572175"/>
                <a:gridCol w="572175"/>
                <a:gridCol w="572175"/>
                <a:gridCol w="572175"/>
                <a:gridCol w="569450"/>
                <a:gridCol w="569450"/>
                <a:gridCol w="569450"/>
              </a:tblGrid>
              <a:tr h="919250">
                <a:tc gridSpan="15">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Printmaking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r>
              <a:tr h="612850">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1</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2</a:t>
                      </a:r>
                      <a:endParaRPr b="1" sz="11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3</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1</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2</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sz="1500">
                          <a:solidFill>
                            <a:srgbClr val="EFEFEF"/>
                          </a:solidFill>
                          <a:latin typeface="Open Sans"/>
                          <a:ea typeface="Open Sans"/>
                          <a:cs typeface="Open Sans"/>
                          <a:sym typeface="Open Sans"/>
                        </a:rPr>
                        <a:t>3</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1</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2</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3</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sz="1500">
                          <a:solidFill>
                            <a:srgbClr val="EFEFEF"/>
                          </a:solidFill>
                          <a:latin typeface="Open Sans"/>
                          <a:ea typeface="Open Sans"/>
                          <a:cs typeface="Open Sans"/>
                          <a:sym typeface="Open Sans"/>
                        </a:rPr>
                        <a:t>4</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5</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6</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7</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sz="1500">
                          <a:solidFill>
                            <a:srgbClr val="EFEFEF"/>
                          </a:solidFill>
                          <a:latin typeface="Open Sans"/>
                          <a:ea typeface="Open Sans"/>
                          <a:cs typeface="Open Sans"/>
                          <a:sym typeface="Open Sans"/>
                        </a:rPr>
                        <a:t>8</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sz="1500">
                          <a:solidFill>
                            <a:srgbClr val="EFEFEF"/>
                          </a:solidFill>
                          <a:latin typeface="Open Sans"/>
                          <a:ea typeface="Open Sans"/>
                          <a:cs typeface="Open Sans"/>
                          <a:sym typeface="Open Sans"/>
                        </a:rPr>
                        <a:t>9</a:t>
                      </a:r>
                      <a:endParaRPr b="1" sz="1500">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r>
              <a:tr h="5325900">
                <a:tc gridSpan="3">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Skill building</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3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300">
                          <a:solidFill>
                            <a:srgbClr val="FFFFFF"/>
                          </a:solidFill>
                          <a:latin typeface="Open Sans SemiBold"/>
                          <a:ea typeface="Open Sans SemiBold"/>
                          <a:cs typeface="Open Sans SemiBold"/>
                          <a:sym typeface="Open Sans SemiBold"/>
                        </a:rPr>
                        <a:t>بناء المهارات</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技能培养</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مهارت سازی</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Kompetenzaufbau</a:t>
                      </a:r>
                      <a:br>
                        <a:rPr lang="en" sz="1300">
                          <a:solidFill>
                            <a:srgbClr val="FFFFFF"/>
                          </a:solidFill>
                          <a:latin typeface="Open Sans SemiBold"/>
                          <a:ea typeface="Open Sans SemiBold"/>
                          <a:cs typeface="Open Sans SemiBold"/>
                          <a:sym typeface="Open Sans SemiBold"/>
                        </a:rPr>
                      </a:b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कौशल विकास</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기술 구축</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Изградња вештина</a:t>
                      </a:r>
                      <a:br>
                        <a:rPr lang="en" sz="1300">
                          <a:solidFill>
                            <a:srgbClr val="FFFFFF"/>
                          </a:solidFill>
                          <a:latin typeface="Open Sans SemiBold"/>
                          <a:ea typeface="Open Sans SemiBold"/>
                          <a:cs typeface="Open Sans SemiBold"/>
                          <a:sym typeface="Open Sans SemiBold"/>
                        </a:rPr>
                      </a:b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Desarrollo de habilidades</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0"/>
                        </a:spcAft>
                        <a:buNone/>
                      </a:pPr>
                      <a:r>
                        <a:rPr lang="en" sz="1300">
                          <a:solidFill>
                            <a:srgbClr val="FFFFFF"/>
                          </a:solidFill>
                          <a:latin typeface="Open Sans SemiBold"/>
                          <a:ea typeface="Open Sans SemiBold"/>
                          <a:cs typeface="Open Sans SemiBold"/>
                          <a:sym typeface="Open Sans SemiBold"/>
                        </a:rPr>
                        <a:t>Pagbuo ng kasanayan</a:t>
                      </a:r>
                      <a:endParaRPr sz="1300">
                        <a:solidFill>
                          <a:srgbClr val="FFFFFF"/>
                        </a:solidFill>
                        <a:latin typeface="Open Sans SemiBold"/>
                        <a:ea typeface="Open Sans SemiBold"/>
                        <a:cs typeface="Open Sans SemiBold"/>
                        <a:sym typeface="Open Sans SemiBold"/>
                      </a:endParaRPr>
                    </a:p>
                    <a:p>
                      <a:pPr indent="0" lvl="0" marL="0" rtl="0" algn="ctr">
                        <a:spcBef>
                          <a:spcPts val="1000"/>
                        </a:spcBef>
                        <a:spcAft>
                          <a:spcPts val="1000"/>
                        </a:spcAft>
                        <a:buNone/>
                      </a:pPr>
                      <a:r>
                        <a:rPr lang="en" sz="1300">
                          <a:solidFill>
                            <a:srgbClr val="FFFFFF"/>
                          </a:solidFill>
                          <a:latin typeface="Open Sans SemiBold"/>
                          <a:ea typeface="Open Sans SemiBold"/>
                          <a:cs typeface="Open Sans SemiBold"/>
                          <a:sym typeface="Open Sans SemiBold"/>
                        </a:rPr>
                        <a:t>Формування навичок</a:t>
                      </a:r>
                      <a:endParaRPr sz="13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Idea development</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تطوير الفكرة</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创意开发</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توسعه ایده</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Ideenentwicklung</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विचार विकास</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아이디어 개발</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Развој идеја</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Desarrollo de ideas</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Pagbuo ng ideya</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Розвиток ідеї</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Line drawing</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رسم خطي</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线条画</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خط کشی</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Strich</a:t>
                      </a:r>
                      <a:br>
                        <a:rPr lang="en" sz="1300">
                          <a:solidFill>
                            <a:srgbClr val="FFFFFF"/>
                          </a:solidFill>
                          <a:latin typeface="Open Sans"/>
                          <a:ea typeface="Open Sans"/>
                          <a:cs typeface="Open Sans"/>
                          <a:sym typeface="Open Sans"/>
                        </a:rPr>
                      </a:br>
                      <a:r>
                        <a:rPr lang="en" sz="1300">
                          <a:solidFill>
                            <a:srgbClr val="FFFFFF"/>
                          </a:solidFill>
                          <a:latin typeface="Open Sans"/>
                          <a:ea typeface="Open Sans"/>
                          <a:cs typeface="Open Sans"/>
                          <a:sym typeface="Open Sans"/>
                        </a:rPr>
                        <a:t>-zeichnung</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रेखाचित्र</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선화</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Цртање линија</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Dibujo lineal</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Pagguhit ng linya</a:t>
                      </a: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Штриховий малюнок</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4">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Carving</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نحت</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雕刻</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کنده کاری</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Carving</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पर नक्काशी</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조각</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Царвинг</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Tallado</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Pag-ukit</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Різьблення</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hMerge="1"/>
                <a:tc gridSpan="3">
                  <a:txBody>
                    <a:bodyPr/>
                    <a:lstStyle/>
                    <a:p>
                      <a:pPr indent="0" lvl="0" marL="0" rtl="0" algn="ctr">
                        <a:spcBef>
                          <a:spcPts val="0"/>
                        </a:spcBef>
                        <a:spcAft>
                          <a:spcPts val="0"/>
                        </a:spcAft>
                        <a:buNone/>
                      </a:pPr>
                      <a:r>
                        <a:rPr b="1" lang="en" sz="1300">
                          <a:solidFill>
                            <a:srgbClr val="FFFFFF"/>
                          </a:solidFill>
                          <a:latin typeface="Open Sans"/>
                          <a:ea typeface="Open Sans"/>
                          <a:cs typeface="Open Sans"/>
                          <a:sym typeface="Open Sans"/>
                        </a:rPr>
                        <a:t>Printing</a:t>
                      </a:r>
                      <a:endParaRPr b="1"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3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300">
                          <a:solidFill>
                            <a:srgbClr val="FFFFFF"/>
                          </a:solidFill>
                          <a:latin typeface="Open Sans"/>
                          <a:ea typeface="Open Sans"/>
                          <a:cs typeface="Open Sans"/>
                          <a:sym typeface="Open Sans"/>
                        </a:rPr>
                        <a:t>الطباعة</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印刷</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چاپ</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Drucken</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मुद्रण</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인쇄</a:t>
                      </a: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Штампање</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Impresión</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0"/>
                        </a:spcAft>
                        <a:buNone/>
                      </a:pPr>
                      <a:r>
                        <a:rPr lang="en" sz="1300">
                          <a:solidFill>
                            <a:srgbClr val="FFFFFF"/>
                          </a:solidFill>
                          <a:latin typeface="Open Sans"/>
                          <a:ea typeface="Open Sans"/>
                          <a:cs typeface="Open Sans"/>
                          <a:sym typeface="Open Sans"/>
                        </a:rPr>
                        <a:t>Pagpi-print</a:t>
                      </a:r>
                      <a:br>
                        <a:rPr lang="en" sz="1300">
                          <a:solidFill>
                            <a:srgbClr val="FFFFFF"/>
                          </a:solidFill>
                          <a:latin typeface="Open Sans"/>
                          <a:ea typeface="Open Sans"/>
                          <a:cs typeface="Open Sans"/>
                          <a:sym typeface="Open Sans"/>
                        </a:rPr>
                      </a:br>
                      <a:endParaRPr sz="1300">
                        <a:solidFill>
                          <a:srgbClr val="FFFFFF"/>
                        </a:solidFill>
                        <a:latin typeface="Open Sans"/>
                        <a:ea typeface="Open Sans"/>
                        <a:cs typeface="Open Sans"/>
                        <a:sym typeface="Open Sans"/>
                      </a:endParaRPr>
                    </a:p>
                    <a:p>
                      <a:pPr indent="0" lvl="0" marL="0" rtl="0" algn="ctr">
                        <a:spcBef>
                          <a:spcPts val="1000"/>
                        </a:spcBef>
                        <a:spcAft>
                          <a:spcPts val="1000"/>
                        </a:spcAft>
                        <a:buNone/>
                      </a:pPr>
                      <a:r>
                        <a:rPr lang="en" sz="1300">
                          <a:solidFill>
                            <a:srgbClr val="FFFFFF"/>
                          </a:solidFill>
                          <a:latin typeface="Open Sans"/>
                          <a:ea typeface="Open Sans"/>
                          <a:cs typeface="Open Sans"/>
                          <a:sym typeface="Open Sans"/>
                        </a:rPr>
                        <a:t>Друк</a:t>
                      </a:r>
                      <a:endParaRPr sz="13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descr="All text" id="249" name="Google Shape;249;p48"/>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100">
                <a:solidFill>
                  <a:srgbClr val="FFFFFF"/>
                </a:solidFill>
                <a:latin typeface="Oswald"/>
                <a:ea typeface="Oswald"/>
                <a:cs typeface="Oswald"/>
                <a:sym typeface="Oswald"/>
              </a:rPr>
              <a:t>Printmaking evaluation</a:t>
            </a:r>
            <a:endParaRPr sz="31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50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600">
                <a:solidFill>
                  <a:srgbClr val="FFFFFF"/>
                </a:solidFill>
                <a:latin typeface="Open Sans"/>
                <a:ea typeface="Open Sans"/>
                <a:cs typeface="Open Sans"/>
                <a:sym typeface="Open Sans"/>
              </a:rPr>
              <a:t>Quality of carving: </a:t>
            </a:r>
            <a:r>
              <a:rPr lang="en" sz="1600">
                <a:solidFill>
                  <a:srgbClr val="FFFFFF"/>
                </a:solidFill>
                <a:latin typeface="Open Sans"/>
                <a:ea typeface="Open Sans"/>
                <a:cs typeface="Open Sans"/>
                <a:sym typeface="Open Sans"/>
              </a:rPr>
              <a:t>Carve with </a:t>
            </a:r>
            <a:r>
              <a:rPr b="1" lang="en" sz="1600">
                <a:solidFill>
                  <a:srgbClr val="00FF00"/>
                </a:solidFill>
                <a:latin typeface="Open Sans"/>
                <a:ea typeface="Open Sans"/>
                <a:cs typeface="Open Sans"/>
                <a:sym typeface="Open Sans"/>
              </a:rPr>
              <a:t>crisp </a:t>
            </a:r>
            <a:r>
              <a:rPr lang="en" sz="1600">
                <a:solidFill>
                  <a:srgbClr val="FFFFFF"/>
                </a:solidFill>
                <a:latin typeface="Open Sans"/>
                <a:ea typeface="Open Sans"/>
                <a:cs typeface="Open Sans"/>
                <a:sym typeface="Open Sans"/>
              </a:rPr>
              <a:t>contour, using a wide </a:t>
            </a:r>
            <a:r>
              <a:rPr b="1" lang="en" sz="1600">
                <a:solidFill>
                  <a:srgbClr val="00FF00"/>
                </a:solidFill>
                <a:latin typeface="Open Sans"/>
                <a:ea typeface="Open Sans"/>
                <a:cs typeface="Open Sans"/>
                <a:sym typeface="Open Sans"/>
              </a:rPr>
              <a:t>variety</a:t>
            </a:r>
            <a:r>
              <a:rPr lang="en" sz="1600">
                <a:solidFill>
                  <a:srgbClr val="FFFFFF"/>
                </a:solidFill>
                <a:latin typeface="Open Sans"/>
                <a:ea typeface="Open Sans"/>
                <a:cs typeface="Open Sans"/>
                <a:sym typeface="Open Sans"/>
              </a:rPr>
              <a:t> of line </a:t>
            </a:r>
            <a:r>
              <a:rPr b="1" lang="en" sz="1600">
                <a:solidFill>
                  <a:srgbClr val="00FF00"/>
                </a:solidFill>
                <a:latin typeface="Open Sans"/>
                <a:ea typeface="Open Sans"/>
                <a:cs typeface="Open Sans"/>
                <a:sym typeface="Open Sans"/>
              </a:rPr>
              <a:t>widths</a:t>
            </a:r>
            <a:r>
              <a:rPr lang="en" sz="1600">
                <a:solidFill>
                  <a:srgbClr val="FFFFFF"/>
                </a:solidFill>
                <a:latin typeface="Open Sans"/>
                <a:ea typeface="Open Sans"/>
                <a:cs typeface="Open Sans"/>
                <a:sym typeface="Open Sans"/>
              </a:rPr>
              <a:t> and </a:t>
            </a:r>
            <a:r>
              <a:rPr b="1" lang="en" sz="1600">
                <a:solidFill>
                  <a:srgbClr val="00FF00"/>
                </a:solidFill>
                <a:latin typeface="Open Sans"/>
                <a:ea typeface="Open Sans"/>
                <a:cs typeface="Open Sans"/>
                <a:sym typeface="Open Sans"/>
              </a:rPr>
              <a:t>shapes</a:t>
            </a:r>
            <a:r>
              <a:rPr lang="en" sz="1600">
                <a:solidFill>
                  <a:srgbClr val="FFFFFF"/>
                </a:solidFill>
                <a:latin typeface="Open Sans"/>
                <a:ea typeface="Open Sans"/>
                <a:cs typeface="Open Sans"/>
                <a:sym typeface="Open Sans"/>
              </a:rPr>
              <a:t>.</a:t>
            </a:r>
            <a:endParaRPr sz="1600">
              <a:solidFill>
                <a:srgbClr val="FFFFFF"/>
              </a:solidFill>
              <a:latin typeface="Open Sans"/>
              <a:ea typeface="Open Sans"/>
              <a:cs typeface="Open Sans"/>
              <a:sym typeface="Open Sans"/>
            </a:endParaRPr>
          </a:p>
          <a:p>
            <a:pPr indent="0" lvl="0" marL="457200" rtl="0" algn="l">
              <a:spcBef>
                <a:spcPts val="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0" algn="l">
              <a:spcBef>
                <a:spcPts val="300"/>
              </a:spcBef>
              <a:spcAft>
                <a:spcPts val="0"/>
              </a:spcAft>
              <a:buNone/>
            </a:pPr>
            <a:r>
              <a:t/>
            </a:r>
            <a:endParaRPr b="1" sz="1300">
              <a:solidFill>
                <a:srgbClr val="B7B7B7"/>
              </a:solidFill>
              <a:latin typeface="Average"/>
              <a:ea typeface="Average"/>
              <a:cs typeface="Average"/>
              <a:sym typeface="Average"/>
            </a:endParaRPr>
          </a:p>
          <a:p>
            <a:pPr indent="0" lvl="0" marL="0" rtl="1" algn="r">
              <a:lnSpc>
                <a:spcPct val="115000"/>
              </a:lnSpc>
              <a:spcBef>
                <a:spcPts val="300"/>
              </a:spcBef>
              <a:spcAft>
                <a:spcPts val="0"/>
              </a:spcAft>
              <a:buNone/>
            </a:pPr>
            <a:r>
              <a:t/>
            </a:r>
            <a:endParaRPr b="1" sz="1100">
              <a:solidFill>
                <a:srgbClr val="EFEFE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600">
                <a:solidFill>
                  <a:srgbClr val="FFFFFF"/>
                </a:solidFill>
                <a:latin typeface="Open Sans"/>
                <a:ea typeface="Open Sans"/>
                <a:cs typeface="Open Sans"/>
                <a:sym typeface="Open Sans"/>
              </a:rPr>
              <a:t>Quality of printing: </a:t>
            </a:r>
            <a:r>
              <a:rPr lang="en" sz="1600">
                <a:solidFill>
                  <a:srgbClr val="FFFFFF"/>
                </a:solidFill>
                <a:latin typeface="Open Sans"/>
                <a:ea typeface="Open Sans"/>
                <a:cs typeface="Open Sans"/>
                <a:sym typeface="Open Sans"/>
              </a:rPr>
              <a:t>Hand in your </a:t>
            </a:r>
            <a:r>
              <a:rPr b="1" lang="en" sz="1600">
                <a:solidFill>
                  <a:srgbClr val="00FF00"/>
                </a:solidFill>
                <a:latin typeface="Open Sans"/>
                <a:ea typeface="Open Sans"/>
                <a:cs typeface="Open Sans"/>
                <a:sym typeface="Open Sans"/>
              </a:rPr>
              <a:t>best three prints</a:t>
            </a:r>
            <a:r>
              <a:rPr lang="en" sz="1600">
                <a:solidFill>
                  <a:srgbClr val="FFFFFF"/>
                </a:solidFill>
                <a:latin typeface="Open Sans"/>
                <a:ea typeface="Open Sans"/>
                <a:cs typeface="Open Sans"/>
                <a:sym typeface="Open Sans"/>
              </a:rPr>
              <a:t>. Create clean lines, crisp edges, solid darks and clean whites. Print with careful alignment, and consistency between prints.</a:t>
            </a:r>
            <a:endParaRPr sz="1600">
              <a:solidFill>
                <a:srgbClr val="FFFFFF"/>
              </a:solidFill>
              <a:latin typeface="Open Sans"/>
              <a:ea typeface="Open Sans"/>
              <a:cs typeface="Open Sans"/>
              <a:sym typeface="Open Sans"/>
            </a:endParaRPr>
          </a:p>
          <a:p>
            <a:pPr indent="0" lvl="0" marL="457200" rtl="0" algn="l">
              <a:spcBef>
                <a:spcPts val="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0" rtl="1" algn="r">
              <a:lnSpc>
                <a:spcPct val="115000"/>
              </a:lnSpc>
              <a:spcBef>
                <a:spcPts val="300"/>
              </a:spcBef>
              <a:spcAft>
                <a:spcPts val="0"/>
              </a:spcAft>
              <a:buNone/>
            </a:pPr>
            <a:r>
              <a:t/>
            </a:r>
            <a:endParaRPr b="1" sz="1100">
              <a:solidFill>
                <a:srgbClr val="EFEFE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600">
                <a:solidFill>
                  <a:srgbClr val="FFFFFF"/>
                </a:solidFill>
                <a:latin typeface="Open Sans"/>
                <a:ea typeface="Open Sans"/>
                <a:cs typeface="Open Sans"/>
                <a:sym typeface="Open Sans"/>
              </a:rPr>
              <a:t>Composition: </a:t>
            </a:r>
            <a:r>
              <a:rPr lang="en" sz="1600">
                <a:solidFill>
                  <a:srgbClr val="FFFFFF"/>
                </a:solidFill>
                <a:latin typeface="Open Sans"/>
                <a:ea typeface="Open Sans"/>
                <a:cs typeface="Open Sans"/>
                <a:sym typeface="Open Sans"/>
              </a:rPr>
              <a:t>Create prints that are complete and full. Make sure you have a </a:t>
            </a:r>
            <a:r>
              <a:rPr b="1" lang="en" sz="1600">
                <a:solidFill>
                  <a:srgbClr val="00FF00"/>
                </a:solidFill>
                <a:latin typeface="Open Sans"/>
                <a:ea typeface="Open Sans"/>
                <a:cs typeface="Open Sans"/>
                <a:sym typeface="Open Sans"/>
              </a:rPr>
              <a:t>non-central </a:t>
            </a:r>
            <a:r>
              <a:rPr lang="en" sz="1600">
                <a:solidFill>
                  <a:srgbClr val="FFFFFF"/>
                </a:solidFill>
                <a:latin typeface="Open Sans"/>
                <a:ea typeface="Open Sans"/>
                <a:cs typeface="Open Sans"/>
                <a:sym typeface="Open Sans"/>
              </a:rPr>
              <a:t>composition and a </a:t>
            </a:r>
            <a:r>
              <a:rPr b="1" lang="en" sz="1600">
                <a:solidFill>
                  <a:srgbClr val="00FF00"/>
                </a:solidFill>
                <a:latin typeface="Open Sans"/>
                <a:ea typeface="Open Sans"/>
                <a:cs typeface="Open Sans"/>
                <a:sym typeface="Open Sans"/>
              </a:rPr>
              <a:t>balance</a:t>
            </a:r>
            <a:r>
              <a:rPr lang="en" sz="1600">
                <a:solidFill>
                  <a:srgbClr val="FFFFFF"/>
                </a:solidFill>
                <a:latin typeface="Open Sans"/>
                <a:ea typeface="Open Sans"/>
                <a:cs typeface="Open Sans"/>
                <a:sym typeface="Open Sans"/>
              </a:rPr>
              <a:t> of </a:t>
            </a:r>
            <a:r>
              <a:rPr b="1" lang="en" sz="1600">
                <a:solidFill>
                  <a:srgbClr val="00FF00"/>
                </a:solidFill>
                <a:latin typeface="Open Sans"/>
                <a:ea typeface="Open Sans"/>
                <a:cs typeface="Open Sans"/>
                <a:sym typeface="Open Sans"/>
              </a:rPr>
              <a:t>light</a:t>
            </a:r>
            <a:r>
              <a:rPr lang="en" sz="1600">
                <a:solidFill>
                  <a:srgbClr val="FFFFFF"/>
                </a:solidFill>
                <a:latin typeface="Open Sans"/>
                <a:ea typeface="Open Sans"/>
                <a:cs typeface="Open Sans"/>
                <a:sym typeface="Open Sans"/>
              </a:rPr>
              <a:t> areas and </a:t>
            </a:r>
            <a:r>
              <a:rPr b="1" lang="en" sz="1600">
                <a:solidFill>
                  <a:srgbClr val="00FF00"/>
                </a:solidFill>
                <a:latin typeface="Open Sans"/>
                <a:ea typeface="Open Sans"/>
                <a:cs typeface="Open Sans"/>
                <a:sym typeface="Open Sans"/>
              </a:rPr>
              <a:t>dark</a:t>
            </a:r>
            <a:r>
              <a:rPr lang="en" sz="1600">
                <a:solidFill>
                  <a:srgbClr val="FFFFFF"/>
                </a:solidFill>
                <a:latin typeface="Open Sans"/>
                <a:ea typeface="Open Sans"/>
                <a:cs typeface="Open Sans"/>
                <a:sym typeface="Open Sans"/>
              </a:rPr>
              <a:t> areas.</a:t>
            </a:r>
            <a:endParaRPr sz="1600">
              <a:solidFill>
                <a:srgbClr val="FFFFFF"/>
              </a:solidFill>
              <a:latin typeface="Open Sans"/>
              <a:ea typeface="Open Sans"/>
              <a:cs typeface="Open Sans"/>
              <a:sym typeface="Open Sans"/>
            </a:endParaRPr>
          </a:p>
          <a:p>
            <a:pPr indent="0" lvl="0" marL="457200" rtl="0" algn="l">
              <a:spcBef>
                <a:spcPts val="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b="1" sz="1300">
              <a:solidFill>
                <a:srgbClr val="AAAAAA"/>
              </a:solidFill>
              <a:latin typeface="Average"/>
              <a:ea typeface="Average"/>
              <a:cs typeface="Average"/>
              <a:sym typeface="Average"/>
            </a:endParaRPr>
          </a:p>
          <a:p>
            <a:pPr indent="0" lvl="0" marL="457200" rtl="0" algn="l">
              <a:spcBef>
                <a:spcPts val="30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200">
              <a:solidFill>
                <a:srgbClr val="AAAAAA"/>
              </a:solidFill>
              <a:latin typeface="Average"/>
              <a:ea typeface="Average"/>
              <a:cs typeface="Average"/>
              <a:sym typeface="Average"/>
            </a:endParaRPr>
          </a:p>
        </p:txBody>
      </p:sp>
      <p:sp>
        <p:nvSpPr>
          <p:cNvPr id="250" name="Google Shape;250;p48"/>
          <p:cNvSpPr txBox="1"/>
          <p:nvPr/>
        </p:nvSpPr>
        <p:spPr>
          <a:xfrm>
            <a:off x="916900" y="1078175"/>
            <a:ext cx="3426900" cy="1416000"/>
          </a:xfrm>
          <a:prstGeom prst="rect">
            <a:avLst/>
          </a:prstGeom>
          <a:noFill/>
          <a:ln>
            <a:noFill/>
          </a:ln>
        </p:spPr>
        <p:txBody>
          <a:bodyPr anchorCtr="0" anchor="t"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جودة النحت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雕刻品质</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کیفیت کنده کاری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Qualität der Schnitzerei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नक्काशी की गुणवत्ता</a:t>
            </a:r>
            <a:endParaRPr sz="1600">
              <a:solidFill>
                <a:srgbClr val="CACACA"/>
              </a:solidFill>
              <a:latin typeface="Average"/>
              <a:ea typeface="Average"/>
              <a:cs typeface="Average"/>
              <a:sym typeface="Average"/>
            </a:endParaRPr>
          </a:p>
        </p:txBody>
      </p:sp>
      <p:sp>
        <p:nvSpPr>
          <p:cNvPr id="251" name="Google Shape;251;p48"/>
          <p:cNvSpPr txBox="1"/>
          <p:nvPr/>
        </p:nvSpPr>
        <p:spPr>
          <a:xfrm>
            <a:off x="4343811" y="1078175"/>
            <a:ext cx="3426900" cy="14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조각의 품질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Квалитет резбарења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Calidad del tallado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Kalidad ng pag-ukit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Якість різьблення</a:t>
            </a:r>
            <a:endParaRPr sz="1600">
              <a:solidFill>
                <a:srgbClr val="CACACA"/>
              </a:solidFill>
              <a:latin typeface="Average"/>
              <a:ea typeface="Average"/>
              <a:cs typeface="Average"/>
              <a:sym typeface="Average"/>
            </a:endParaRPr>
          </a:p>
        </p:txBody>
      </p:sp>
      <p:sp>
        <p:nvSpPr>
          <p:cNvPr id="252" name="Google Shape;252;p48"/>
          <p:cNvSpPr txBox="1"/>
          <p:nvPr/>
        </p:nvSpPr>
        <p:spPr>
          <a:xfrm>
            <a:off x="916900" y="3256650"/>
            <a:ext cx="3426900" cy="1416000"/>
          </a:xfrm>
          <a:prstGeom prst="rect">
            <a:avLst/>
          </a:prstGeom>
          <a:noFill/>
          <a:ln>
            <a:noFill/>
          </a:ln>
        </p:spPr>
        <p:txBody>
          <a:bodyPr anchorCtr="0" anchor="t"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جودة الطباعة</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打印质量</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کیفیت چاپ</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Druckqualität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मुद्रण की गुणवत्ता</a:t>
            </a:r>
            <a:endParaRPr sz="1600">
              <a:solidFill>
                <a:srgbClr val="CACACA"/>
              </a:solidFill>
              <a:latin typeface="Average"/>
              <a:ea typeface="Average"/>
              <a:cs typeface="Average"/>
              <a:sym typeface="Average"/>
            </a:endParaRPr>
          </a:p>
        </p:txBody>
      </p:sp>
      <p:sp>
        <p:nvSpPr>
          <p:cNvPr id="253" name="Google Shape;253;p48"/>
          <p:cNvSpPr txBox="1"/>
          <p:nvPr/>
        </p:nvSpPr>
        <p:spPr>
          <a:xfrm>
            <a:off x="4343800" y="3256650"/>
            <a:ext cx="3426900" cy="14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인쇄 품질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Квалитет штампе</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Calidad de impresión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Kalidad ng pag-print</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Якість друку</a:t>
            </a:r>
            <a:endParaRPr sz="1600">
              <a:solidFill>
                <a:srgbClr val="CACACA"/>
              </a:solidFill>
              <a:latin typeface="Average"/>
              <a:ea typeface="Average"/>
              <a:cs typeface="Average"/>
              <a:sym typeface="Average"/>
            </a:endParaRPr>
          </a:p>
        </p:txBody>
      </p:sp>
      <p:sp>
        <p:nvSpPr>
          <p:cNvPr id="254" name="Google Shape;254;p48"/>
          <p:cNvSpPr txBox="1"/>
          <p:nvPr/>
        </p:nvSpPr>
        <p:spPr>
          <a:xfrm>
            <a:off x="916900" y="5406975"/>
            <a:ext cx="3426900" cy="1416000"/>
          </a:xfrm>
          <a:prstGeom prst="rect">
            <a:avLst/>
          </a:prstGeom>
          <a:noFill/>
          <a:ln>
            <a:noFill/>
          </a:ln>
        </p:spPr>
        <p:txBody>
          <a:bodyPr anchorCtr="0" anchor="t"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تعبير</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作品</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ترکیب</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Zusammensetzung</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संघटन</a:t>
            </a:r>
            <a:endParaRPr sz="1600">
              <a:solidFill>
                <a:srgbClr val="CACACA"/>
              </a:solidFill>
              <a:latin typeface="Average"/>
              <a:ea typeface="Average"/>
              <a:cs typeface="Average"/>
              <a:sym typeface="Average"/>
            </a:endParaRPr>
          </a:p>
        </p:txBody>
      </p:sp>
      <p:sp>
        <p:nvSpPr>
          <p:cNvPr id="255" name="Google Shape;255;p48"/>
          <p:cNvSpPr txBox="1"/>
          <p:nvPr/>
        </p:nvSpPr>
        <p:spPr>
          <a:xfrm>
            <a:off x="4343800" y="5406975"/>
            <a:ext cx="3426900" cy="14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구성</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Композиција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Composición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Komposisyon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Композиція</a:t>
            </a:r>
            <a:endParaRPr sz="1600">
              <a:solidFill>
                <a:srgbClr val="CACAC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descr="All text" id="264" name="Google Shape;264;p50"/>
          <p:cNvSpPr txBox="1"/>
          <p:nvPr/>
        </p:nvSpPr>
        <p:spPr>
          <a:xfrm>
            <a:off x="54300" y="6051300"/>
            <a:ext cx="90474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Complete the art analysis in your painting booklet NOW!</a:t>
            </a:r>
            <a:endParaRPr sz="3000">
              <a:solidFill>
                <a:srgbClr val="FFFFFF"/>
              </a:solidFill>
              <a:latin typeface="Oswald"/>
              <a:ea typeface="Oswald"/>
              <a:cs typeface="Oswald"/>
              <a:sym typeface="Oswald"/>
            </a:endParaRPr>
          </a:p>
        </p:txBody>
      </p:sp>
      <p:pic>
        <p:nvPicPr>
          <p:cNvPr id="265" name="Google Shape;265;p50" title="Impressionist, Post-impressionist, and Expressionist reference images.jpg"/>
          <p:cNvPicPr preferRelativeResize="0"/>
          <p:nvPr/>
        </p:nvPicPr>
        <p:blipFill rotWithShape="1">
          <a:blip r:embed="rId3">
            <a:alphaModFix/>
          </a:blip>
          <a:srcRect b="0" l="30" r="40" t="0"/>
          <a:stretch/>
        </p:blipFill>
        <p:spPr>
          <a:xfrm>
            <a:off x="12813" y="126300"/>
            <a:ext cx="2286000" cy="2960369"/>
          </a:xfrm>
          <a:prstGeom prst="rect">
            <a:avLst/>
          </a:prstGeom>
          <a:noFill/>
          <a:ln>
            <a:noFill/>
          </a:ln>
        </p:spPr>
      </p:pic>
      <p:pic>
        <p:nvPicPr>
          <p:cNvPr id="266" name="Google Shape;266;p50" title="Impressionist, Post-impressionist, and Expressionist reference images (1).jpg"/>
          <p:cNvPicPr preferRelativeResize="0"/>
          <p:nvPr/>
        </p:nvPicPr>
        <p:blipFill rotWithShape="1">
          <a:blip r:embed="rId4">
            <a:alphaModFix/>
          </a:blip>
          <a:srcRect b="0" l="40" r="50" t="0"/>
          <a:stretch/>
        </p:blipFill>
        <p:spPr>
          <a:xfrm>
            <a:off x="2298814" y="126013"/>
            <a:ext cx="2286000" cy="2960961"/>
          </a:xfrm>
          <a:prstGeom prst="rect">
            <a:avLst/>
          </a:prstGeom>
          <a:noFill/>
          <a:ln>
            <a:noFill/>
          </a:ln>
        </p:spPr>
      </p:pic>
      <p:pic>
        <p:nvPicPr>
          <p:cNvPr id="267" name="Google Shape;267;p50" title="Impressionist, Post-impressionist, and Expressionist reference images (3).jpg"/>
          <p:cNvPicPr preferRelativeResize="0"/>
          <p:nvPr/>
        </p:nvPicPr>
        <p:blipFill rotWithShape="1">
          <a:blip r:embed="rId5">
            <a:alphaModFix/>
          </a:blip>
          <a:srcRect b="40" l="0" r="0" t="40"/>
          <a:stretch/>
        </p:blipFill>
        <p:spPr>
          <a:xfrm>
            <a:off x="6850281" y="128450"/>
            <a:ext cx="2286000" cy="2956034"/>
          </a:xfrm>
          <a:prstGeom prst="rect">
            <a:avLst/>
          </a:prstGeom>
          <a:noFill/>
          <a:ln>
            <a:noFill/>
          </a:ln>
        </p:spPr>
      </p:pic>
      <p:pic>
        <p:nvPicPr>
          <p:cNvPr id="268" name="Google Shape;268;p50"/>
          <p:cNvPicPr preferRelativeResize="0"/>
          <p:nvPr/>
        </p:nvPicPr>
        <p:blipFill>
          <a:blip r:embed="rId6">
            <a:alphaModFix/>
          </a:blip>
          <a:stretch>
            <a:fillRect/>
          </a:stretch>
        </p:blipFill>
        <p:spPr>
          <a:xfrm>
            <a:off x="3582136" y="3176335"/>
            <a:ext cx="2152141" cy="2777321"/>
          </a:xfrm>
          <a:prstGeom prst="rect">
            <a:avLst/>
          </a:prstGeom>
          <a:noFill/>
          <a:ln cap="flat" cmpd="sng" w="38100">
            <a:solidFill>
              <a:srgbClr val="6AA84F"/>
            </a:solidFill>
            <a:prstDash val="solid"/>
            <a:round/>
            <a:headEnd len="sm" w="sm" type="none"/>
            <a:tailEnd len="sm" w="sm" type="none"/>
          </a:ln>
        </p:spPr>
      </p:pic>
      <p:pic>
        <p:nvPicPr>
          <p:cNvPr id="269" name="Google Shape;269;p50"/>
          <p:cNvPicPr preferRelativeResize="0"/>
          <p:nvPr/>
        </p:nvPicPr>
        <p:blipFill>
          <a:blip r:embed="rId7">
            <a:alphaModFix/>
          </a:blip>
          <a:stretch>
            <a:fillRect/>
          </a:stretch>
        </p:blipFill>
        <p:spPr>
          <a:xfrm>
            <a:off x="5721438" y="3184620"/>
            <a:ext cx="2152115" cy="2777327"/>
          </a:xfrm>
          <a:prstGeom prst="rect">
            <a:avLst/>
          </a:prstGeom>
          <a:noFill/>
          <a:ln cap="flat" cmpd="sng" w="38100">
            <a:solidFill>
              <a:srgbClr val="6AA84F"/>
            </a:solidFill>
            <a:prstDash val="solid"/>
            <a:round/>
            <a:headEnd len="sm" w="sm" type="none"/>
            <a:tailEnd len="sm" w="sm" type="none"/>
          </a:ln>
        </p:spPr>
      </p:pic>
      <p:pic>
        <p:nvPicPr>
          <p:cNvPr id="270" name="Google Shape;270;p50" title="Impressionist, Post-impressionist, and Expressionist reference images (2).jpg"/>
          <p:cNvPicPr preferRelativeResize="0"/>
          <p:nvPr/>
        </p:nvPicPr>
        <p:blipFill rotWithShape="1">
          <a:blip r:embed="rId8">
            <a:alphaModFix/>
          </a:blip>
          <a:srcRect b="0" l="0" r="0" t="0"/>
          <a:stretch/>
        </p:blipFill>
        <p:spPr>
          <a:xfrm>
            <a:off x="4584852" y="126025"/>
            <a:ext cx="2285975" cy="2958336"/>
          </a:xfrm>
          <a:prstGeom prst="rect">
            <a:avLst/>
          </a:prstGeom>
          <a:noFill/>
          <a:ln>
            <a:noFill/>
          </a:ln>
        </p:spPr>
      </p:pic>
      <p:pic>
        <p:nvPicPr>
          <p:cNvPr id="271" name="Google Shape;271;p50" title="Impressionist, Post-impressionist, Expressionist, and Abstract reference images.jpg"/>
          <p:cNvPicPr preferRelativeResize="0"/>
          <p:nvPr/>
        </p:nvPicPr>
        <p:blipFill>
          <a:blip r:embed="rId9">
            <a:alphaModFix/>
          </a:blip>
          <a:stretch>
            <a:fillRect/>
          </a:stretch>
        </p:blipFill>
        <p:spPr>
          <a:xfrm>
            <a:off x="0" y="3084351"/>
            <a:ext cx="2240818" cy="2899850"/>
          </a:xfrm>
          <a:prstGeom prst="rect">
            <a:avLst/>
          </a:prstGeom>
          <a:noFill/>
          <a:ln>
            <a:noFill/>
          </a:ln>
        </p:spPr>
      </p:pic>
      <p:sp>
        <p:nvSpPr>
          <p:cNvPr id="272" name="Google Shape;272;p50"/>
          <p:cNvSpPr txBox="1"/>
          <p:nvPr/>
        </p:nvSpPr>
        <p:spPr>
          <a:xfrm>
            <a:off x="3766774" y="5312350"/>
            <a:ext cx="4208700" cy="96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Oswald"/>
                <a:ea typeface="Oswald"/>
                <a:cs typeface="Oswald"/>
                <a:sym typeface="Oswald"/>
              </a:rPr>
              <a:t>Ikeja Diesel Cordelia      Yousef Vavara Morgyn</a:t>
            </a:r>
            <a:endParaRPr sz="1800">
              <a:latin typeface="Oswald"/>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5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278" name="Google Shape;278;p5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DDDDDD"/>
                </a:solidFill>
                <a:latin typeface="Average"/>
                <a:ea typeface="Average"/>
                <a:cs typeface="Average"/>
                <a:sym typeface="Average"/>
              </a:rPr>
              <a:t>Maria Blanchette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Ikeja Boddie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Chafe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Diesel Cloud Acosta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Kyrese Colley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Rebecca Cox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Isaac Crosby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Elias Espinoza Lagos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Kayden Fortin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Callum Guthrie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Cordelia Masuda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Hawk McKinnon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Morgyn MacQuarrie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Malcolm Rainey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Yousef Saad Al Deen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Sam Shapiro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Varvara Staiko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Kai Walsh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Savanah Wheeler     </a:t>
            </a:r>
            <a:endParaRPr sz="1700">
              <a:solidFill>
                <a:srgbClr val="DDDDDD"/>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6" name="Shape 286"/>
        <p:cNvGrpSpPr/>
        <p:nvPr/>
      </p:nvGrpSpPr>
      <p:grpSpPr>
        <a:xfrm>
          <a:off x="0" y="0"/>
          <a:ext cx="0" cy="0"/>
          <a:chOff x="0" y="0"/>
          <a:chExt cx="0" cy="0"/>
        </a:xfrm>
      </p:grpSpPr>
      <p:pic>
        <p:nvPicPr>
          <p:cNvPr id="287" name="Google Shape;287;p53"/>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288" name="Google Shape;288;p53"/>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8"/>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Nicola Roos</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Yasuke</a:t>
            </a:r>
            <a:endParaRPr sz="2400">
              <a:solidFill>
                <a:srgbClr val="B7B7B7"/>
              </a:solidFill>
              <a:latin typeface="Cabin"/>
              <a:ea typeface="Cabin"/>
              <a:cs typeface="Cabin"/>
              <a:sym typeface="Cabin"/>
            </a:endParaRPr>
          </a:p>
        </p:txBody>
      </p:sp>
      <p:pic>
        <p:nvPicPr>
          <p:cNvPr descr="Image" id="129" name="Google Shape;129;p28"/>
          <p:cNvPicPr preferRelativeResize="0"/>
          <p:nvPr/>
        </p:nvPicPr>
        <p:blipFill>
          <a:blip r:embed="rId3">
            <a:alphaModFix/>
          </a:blip>
          <a:stretch>
            <a:fillRect/>
          </a:stretch>
        </p:blipFill>
        <p:spPr>
          <a:xfrm>
            <a:off x="0" y="0"/>
            <a:ext cx="54864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9"/>
          <p:cNvSpPr txBox="1"/>
          <p:nvPr/>
        </p:nvSpPr>
        <p:spPr>
          <a:xfrm>
            <a:off x="5467350" y="100"/>
            <a:ext cx="3676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Daniel Popper</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@danielpopper</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(South Africa)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Human + Nature</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from https://instagram.fyhz1-1.fna.fbcdn.net/v/t51.2885-15/sh0.08/e35/p750x750/192733305_151911963619623_6962027830769281517_n.jpg?tp=1&amp;_nc_ht=instagram.fyhz1-1.fna.fbcdn.net&amp;_nc_cat=103&amp;_nc_ohc=HLX03lcU2JgAX87HwLU&amp;edm=AABBvjUBAAAA&amp;ccb=7-4&amp;oh=6ca21d40f2339401526d537bba0a21cd&amp;oe=60B9C843&amp;_nc_sid=83d603" id="135" name="Google Shape;135;p29"/>
          <p:cNvPicPr preferRelativeResize="0"/>
          <p:nvPr/>
        </p:nvPicPr>
        <p:blipFill>
          <a:blip r:embed="rId3">
            <a:alphaModFix/>
          </a:blip>
          <a:stretch>
            <a:fillRect/>
          </a:stretch>
        </p:blipFill>
        <p:spPr>
          <a:xfrm>
            <a:off x="0" y="100"/>
            <a:ext cx="54864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0"/>
          <p:cNvSpPr txBox="1"/>
          <p:nvPr/>
        </p:nvSpPr>
        <p:spPr>
          <a:xfrm>
            <a:off x="0" y="5829325"/>
            <a:ext cx="9144000" cy="1029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chemeClr val="dk1"/>
                </a:solidFill>
                <a:latin typeface="Cabin"/>
                <a:ea typeface="Cabin"/>
                <a:cs typeface="Cabin"/>
                <a:sym typeface="Cabin"/>
              </a:rPr>
              <a:t>Wangechi Mutu Studio</a:t>
            </a:r>
            <a:r>
              <a:rPr lang="en" sz="2400">
                <a:solidFill>
                  <a:srgbClr val="B7B7B7"/>
                </a:solidFill>
                <a:latin typeface="Cabin"/>
                <a:ea typeface="Cabin"/>
                <a:cs typeface="Cabin"/>
                <a:sym typeface="Cabin"/>
              </a:rPr>
              <a:t> </a:t>
            </a:r>
            <a:r>
              <a:rPr i="1" lang="en" sz="2400">
                <a:solidFill>
                  <a:srgbClr val="B7B7B7"/>
                </a:solidFill>
                <a:latin typeface="Cabin"/>
                <a:ea typeface="Cabin"/>
                <a:cs typeface="Cabin"/>
                <a:sym typeface="Cabin"/>
              </a:rPr>
              <a:t>@wangechistudio</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p:txBody>
      </p:sp>
      <p:pic>
        <p:nvPicPr>
          <p:cNvPr descr="Image from https://instagram.fyhz1-1.fna.fbcdn.net/v/t51.2885-15/sh0.08/e35/p750x750/185963975_498733347992139_3388182416196684193_n.jpg?tp=1&amp;_nc_ht=instagram.fyhz1-1.fna.fbcdn.net&amp;_nc_cat=103&amp;_nc_ohc=ckL2Og3Nb-EAX_aqLaz&amp;edm=AABBvjUBAAAA&amp;ccb=7-4&amp;oh=0d0463b9d164e1392b53ab0848da7301&amp;oe=60B28F70&amp;_nc_sid=83d603" id="141" name="Google Shape;141;p30"/>
          <p:cNvPicPr preferRelativeResize="0"/>
          <p:nvPr/>
        </p:nvPicPr>
        <p:blipFill>
          <a:blip r:embed="rId3">
            <a:alphaModFix/>
          </a:blip>
          <a:stretch>
            <a:fillRect/>
          </a:stretch>
        </p:blipFill>
        <p:spPr>
          <a:xfrm>
            <a:off x="0" y="0"/>
            <a:ext cx="4572000" cy="5715000"/>
          </a:xfrm>
          <a:prstGeom prst="rect">
            <a:avLst/>
          </a:prstGeom>
          <a:noFill/>
          <a:ln>
            <a:noFill/>
          </a:ln>
        </p:spPr>
      </p:pic>
      <p:pic>
        <p:nvPicPr>
          <p:cNvPr descr="Image from https://instagram.fyhz1-1.fna.fbcdn.net/v/t51.2885-15/sh0.08/e35/p750x750/187098677_224580489058325_2193898898011503220_n.jpg?tp=1&amp;_nc_ht=instagram.fyhz1-1.fna.fbcdn.net&amp;_nc_cat=105&amp;_nc_ohc=aNqS1awv3rAAX9e6Tx1&amp;edm=AABBvjUBAAAA&amp;ccb=7-4&amp;oh=05476160fea79dda13ec20b628c67e46&amp;oe=60B279E9&amp;_nc_sid=83d603" id="142" name="Google Shape;142;p30"/>
          <p:cNvPicPr preferRelativeResize="0"/>
          <p:nvPr/>
        </p:nvPicPr>
        <p:blipFill>
          <a:blip r:embed="rId4">
            <a:alphaModFix/>
          </a:blip>
          <a:stretch>
            <a:fillRect/>
          </a:stretch>
        </p:blipFill>
        <p:spPr>
          <a:xfrm>
            <a:off x="4572000" y="0"/>
            <a:ext cx="4572000" cy="5715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31"/>
          <p:cNvSpPr txBox="1"/>
          <p:nvPr>
            <p:ph idx="1" type="body"/>
          </p:nvPr>
        </p:nvSpPr>
        <p:spPr>
          <a:xfrm>
            <a:off x="6858000" y="175"/>
            <a:ext cx="22860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book light</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3"/>
              </a:rPr>
              <a:t>@WeirdMedieval</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from</a:t>
            </a:r>
            <a:endParaRPr>
              <a:solidFill>
                <a:srgbClr val="B7B7B7"/>
              </a:solidFill>
              <a:latin typeface="Cabin"/>
              <a:ea typeface="Cabin"/>
              <a:cs typeface="Cabin"/>
              <a:sym typeface="Cabin"/>
            </a:endParaRPr>
          </a:p>
          <a:p>
            <a:pPr indent="0" lvl="0" marL="0" rtl="0" algn="ctr">
              <a:spcBef>
                <a:spcPts val="0"/>
              </a:spcBef>
              <a:spcAft>
                <a:spcPts val="0"/>
              </a:spcAft>
              <a:buNone/>
            </a:pPr>
            <a:r>
              <a:rPr i="1" lang="en" u="sng">
                <a:solidFill>
                  <a:schemeClr val="hlink"/>
                </a:solidFill>
                <a:latin typeface="Cabin"/>
                <a:ea typeface="Cabin"/>
                <a:cs typeface="Cabin"/>
                <a:sym typeface="Cabin"/>
                <a:hlinkClick r:id="rId4"/>
              </a:rPr>
              <a:t>ms. ludwig vi 2, fol. 148v</a:t>
            </a:r>
            <a:endParaRPr i="1">
              <a:solidFill>
                <a:srgbClr val="B7B7B7"/>
              </a:solidFill>
              <a:latin typeface="Cabin"/>
              <a:ea typeface="Cabin"/>
              <a:cs typeface="Cabin"/>
              <a:sym typeface="Cabin"/>
            </a:endParaRPr>
          </a:p>
          <a:p>
            <a:pPr indent="0" lvl="0" marL="0" rtl="0" algn="ctr">
              <a:spcBef>
                <a:spcPts val="0"/>
              </a:spcBef>
              <a:spcAft>
                <a:spcPts val="0"/>
              </a:spcAft>
              <a:buNone/>
            </a:pPr>
            <a:r>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15th century Italy</a:t>
            </a:r>
            <a:endParaRPr i="1">
              <a:solidFill>
                <a:srgbClr val="B7B7B7"/>
              </a:solidFill>
              <a:latin typeface="Cabin"/>
              <a:ea typeface="Cabin"/>
              <a:cs typeface="Cabin"/>
              <a:sym typeface="Cabin"/>
            </a:endParaRPr>
          </a:p>
        </p:txBody>
      </p:sp>
      <p:pic>
        <p:nvPicPr>
          <p:cNvPr id="148" name="Google Shape;148;p31"/>
          <p:cNvPicPr preferRelativeResize="0"/>
          <p:nvPr/>
        </p:nvPicPr>
        <p:blipFill>
          <a:blip r:embed="rId5">
            <a:alphaModFix/>
          </a:blip>
          <a:stretch>
            <a:fillRect/>
          </a:stretch>
        </p:blipFill>
        <p:spPr>
          <a:xfrm>
            <a:off x="0" y="175"/>
            <a:ext cx="6498566"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3"/>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158" name="Google Shape;158;p33"/>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159" name="Google Shape;159;p33"/>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34"/>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165" name="Google Shape;165;p34"/>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166" name="Google Shape;166;p3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Thursday, January 22nd - Bunny</a:t>
            </a:r>
            <a:endParaRPr sz="2600">
              <a:solidFill>
                <a:srgbClr val="888888"/>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